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6" r:id="rId2"/>
    <p:sldId id="319" r:id="rId3"/>
    <p:sldId id="318" r:id="rId4"/>
    <p:sldId id="310" r:id="rId5"/>
    <p:sldId id="306" r:id="rId6"/>
    <p:sldId id="258" r:id="rId7"/>
    <p:sldId id="279" r:id="rId8"/>
    <p:sldId id="322" r:id="rId9"/>
    <p:sldId id="321" r:id="rId10"/>
    <p:sldId id="295" r:id="rId11"/>
    <p:sldId id="323" r:id="rId12"/>
    <p:sldId id="324" r:id="rId13"/>
    <p:sldId id="276" r:id="rId14"/>
    <p:sldId id="282" r:id="rId15"/>
    <p:sldId id="325" r:id="rId16"/>
    <p:sldId id="265" r:id="rId17"/>
    <p:sldId id="275" r:id="rId18"/>
    <p:sldId id="292" r:id="rId19"/>
    <p:sldId id="286" r:id="rId20"/>
    <p:sldId id="330" r:id="rId21"/>
    <p:sldId id="328" r:id="rId22"/>
    <p:sldId id="329" r:id="rId23"/>
    <p:sldId id="311" r:id="rId24"/>
    <p:sldId id="300" r:id="rId25"/>
    <p:sldId id="314" r:id="rId26"/>
    <p:sldId id="313" r:id="rId27"/>
    <p:sldId id="312" r:id="rId28"/>
    <p:sldId id="3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mma Best" initials="JB" lastIdx="53" clrIdx="0">
    <p:extLst>
      <p:ext uri="{19B8F6BF-5375-455C-9EA6-DF929625EA0E}">
        <p15:presenceInfo xmlns:p15="http://schemas.microsoft.com/office/powerpoint/2012/main" userId="S-1-5-21-1598838018-3775903872-2167328690-1310" providerId="AD"/>
      </p:ext>
    </p:extLst>
  </p:cmAuthor>
  <p:cmAuthor id="2" name="Florence Ackland" initials="FA" lastIdx="3" clrIdx="1">
    <p:extLst>
      <p:ext uri="{19B8F6BF-5375-455C-9EA6-DF929625EA0E}">
        <p15:presenceInfo xmlns:p15="http://schemas.microsoft.com/office/powerpoint/2012/main" userId="S-1-5-21-1598838018-3775903872-2167328690-22119" providerId="AD"/>
      </p:ext>
    </p:extLst>
  </p:cmAuthor>
  <p:cmAuthor id="3" name="Jackie Bailey" initials="JB" lastIdx="26" clrIdx="2">
    <p:extLst>
      <p:ext uri="{19B8F6BF-5375-455C-9EA6-DF929625EA0E}">
        <p15:presenceInfo xmlns:p15="http://schemas.microsoft.com/office/powerpoint/2012/main" userId="S-1-5-21-2626656124-3858264185-3672416664-8707" providerId="AD"/>
      </p:ext>
    </p:extLst>
  </p:cmAuthor>
  <p:cmAuthor id="4" name="Catriona Hull" initials="CH" lastIdx="15" clrIdx="3">
    <p:extLst>
      <p:ext uri="{19B8F6BF-5375-455C-9EA6-DF929625EA0E}">
        <p15:presenceInfo xmlns:p15="http://schemas.microsoft.com/office/powerpoint/2012/main" userId="S-1-5-21-1598838018-3775903872-2167328690-7791" providerId="AD"/>
      </p:ext>
    </p:extLst>
  </p:cmAuthor>
  <p:cmAuthor id="5" name="Charles Ogden" initials="CO" lastIdx="3" clrIdx="4">
    <p:extLst>
      <p:ext uri="{19B8F6BF-5375-455C-9EA6-DF929625EA0E}">
        <p15:presenceInfo xmlns:p15="http://schemas.microsoft.com/office/powerpoint/2012/main" userId="S::charles.ogden@edcoms.co.uk::04fe0c2a-0146-44af-9e8b-8620f6ad805f" providerId="AD"/>
      </p:ext>
    </p:extLst>
  </p:cmAuthor>
  <p:cmAuthor id="6" name="Katrina MacKay" initials="KM" lastIdx="22" clrIdx="5">
    <p:extLst>
      <p:ext uri="{19B8F6BF-5375-455C-9EA6-DF929625EA0E}">
        <p15:presenceInfo xmlns:p15="http://schemas.microsoft.com/office/powerpoint/2012/main" userId="S::Katrina.MacKay@edcoms.co.uk::f08a222a-e76f-476c-a023-d4c611eb5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36"/>
    <a:srgbClr val="7DB928"/>
    <a:srgbClr val="18B26A"/>
    <a:srgbClr val="00A9A4"/>
    <a:srgbClr val="ED008C"/>
    <a:srgbClr val="EE3F22"/>
    <a:srgbClr val="0089D1"/>
    <a:srgbClr val="D4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94" autoAdjust="0"/>
    <p:restoredTop sz="58093" autoAdjust="0"/>
  </p:normalViewPr>
  <p:slideViewPr>
    <p:cSldViewPr snapToGrid="0">
      <p:cViewPr varScale="1">
        <p:scale>
          <a:sx n="52" d="100"/>
          <a:sy n="52" d="100"/>
        </p:scale>
        <p:origin x="10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F2328-FAF6-49F7-B66A-064E851DF781}" type="datetimeFigureOut">
              <a:rPr lang="en-GB" smtClean="0"/>
              <a:t>16/01/2020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E0B39-1F67-4288-B220-B5B235CDD28B}" type="slidenum">
              <a:rPr lang="en-GB" smtClean="0"/>
              <a:t>‹#›</a:t>
            </a:fld>
            <a:endParaRPr lang="en-GB"/>
          </a:p>
        </p:txBody>
      </p:sp>
    </p:spTree>
    <p:extLst>
      <p:ext uri="{BB962C8B-B14F-4D97-AF65-F5344CB8AC3E}">
        <p14:creationId xmlns:p14="http://schemas.microsoft.com/office/powerpoint/2010/main" val="361716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ecyclenow.com/local-recycl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recyclenow.com/what-to-do-with/wrapping-paper-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ecyclenow.com/local-recycl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a:t>
            </a:fld>
            <a:endParaRPr lang="en-GB"/>
          </a:p>
        </p:txBody>
      </p:sp>
    </p:spTree>
    <p:extLst>
      <p:ext uri="{BB962C8B-B14F-4D97-AF65-F5344CB8AC3E}">
        <p14:creationId xmlns:p14="http://schemas.microsoft.com/office/powerpoint/2010/main" val="16002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Choose your materials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Choose your materials (1 minute)</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the examples of the slides and/or display the items you have prepared to help inspire pupils. (Please feel free to delete/swap images to represent the materials available.)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Discuss with the class.</a:t>
            </a:r>
          </a:p>
          <a:p>
            <a:pPr marL="171450" indent="-171450">
              <a:buFont typeface="Arial" panose="020B0604020202020204" pitchFamily="34" charset="0"/>
              <a:buChar char="•"/>
            </a:pPr>
            <a:r>
              <a:rPr lang="en-US" dirty="0"/>
              <a:t>What materials could you use to create your character? </a:t>
            </a:r>
          </a:p>
          <a:p>
            <a:pPr marL="171450" indent="-171450">
              <a:buFont typeface="Arial" panose="020B0604020202020204" pitchFamily="34" charset="0"/>
              <a:buChar char="•"/>
            </a:pPr>
            <a:r>
              <a:rPr lang="en-US" dirty="0"/>
              <a:t>Why is it important to make sure our characters are made from recyclable/reusable materials?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Support: </a:t>
            </a:r>
            <a:r>
              <a:rPr lang="en-US" dirty="0"/>
              <a:t>help pupils to identify each of the items in the images on the slide.</a:t>
            </a:r>
          </a:p>
          <a:p>
            <a:pPr marL="0" indent="0">
              <a:buFont typeface="Arial" panose="020B0604020202020204" pitchFamily="34" charset="0"/>
              <a:buNone/>
            </a:pPr>
            <a:r>
              <a:rPr lang="en-US" b="1" dirty="0"/>
              <a:t>Challenge: </a:t>
            </a:r>
            <a:r>
              <a:rPr lang="en-US" dirty="0"/>
              <a:t>ask pupils to add their own suggestions to the materials. Add non-recyclable materials to the slide to ask pupils to spot the materials they should avoid. </a:t>
            </a:r>
          </a:p>
          <a:p>
            <a:endParaRPr lang="en-GB" dirty="0"/>
          </a:p>
          <a:p>
            <a:r>
              <a:rPr lang="en-GB" dirty="0"/>
              <a:t>As an alternative to junk models (if material/time is scarce), pupils can be asked to create lollipop stick puppets. </a:t>
            </a:r>
          </a:p>
          <a:p>
            <a:pPr marL="228600" indent="-228600">
              <a:buAutoNum type="arabicPeriod"/>
            </a:pPr>
            <a:r>
              <a:rPr lang="en-GB" dirty="0"/>
              <a:t>Ask pupils to draw and colour in their character (alternatively simply draw outlines to create shadow puppets!) </a:t>
            </a:r>
          </a:p>
          <a:p>
            <a:pPr marL="228600" indent="-228600">
              <a:buAutoNum type="arabicPeriod"/>
            </a:pPr>
            <a:r>
              <a:rPr lang="en-GB" dirty="0"/>
              <a:t>Cut out the illustrations and stick to card.</a:t>
            </a:r>
          </a:p>
          <a:p>
            <a:pPr marL="228600" indent="-228600">
              <a:buAutoNum type="arabicPeriod"/>
            </a:pPr>
            <a:r>
              <a:rPr lang="en-GB" dirty="0"/>
              <a:t>Stick the card shape to a lollipop stick! </a:t>
            </a:r>
          </a:p>
          <a:p>
            <a:pPr marL="228600" indent="-228600">
              <a:buAutoNum type="arabicPeriod"/>
            </a:pPr>
            <a:r>
              <a:rPr lang="en-GB" dirty="0"/>
              <a:t>Perform your Eco Show and create a film/take a picture to upload to the Action Pack website!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F8E0B39-1F67-4288-B220-B5B235CDD28B}" type="slidenum">
              <a:rPr lang="en-GB" smtClean="0"/>
              <a:t>13</a:t>
            </a:fld>
            <a:endParaRPr lang="en-GB"/>
          </a:p>
        </p:txBody>
      </p:sp>
    </p:spTree>
    <p:extLst>
      <p:ext uri="{BB962C8B-B14F-4D97-AF65-F5344CB8AC3E}">
        <p14:creationId xmlns:p14="http://schemas.microsoft.com/office/powerpoint/2010/main" val="243707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Build your character (15-20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 and give your pupils time to create their characters.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Build your character (1 minute)</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pupils have decided on their character’s name, animal and characteristics, it’s time to build their models. Introduce the Action Pack’s modelling dos and don’ts to make sure all pupils’ character puppets are eco-friendly. Keep these on display as pupils are creating their models.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Support: </a:t>
            </a:r>
            <a:r>
              <a:rPr lang="en-US" dirty="0"/>
              <a:t>guide pupils through each of the dos and don’ts. Give each group a limited number of materials with which to create their model.</a:t>
            </a:r>
          </a:p>
          <a:p>
            <a:pPr marL="0" indent="0">
              <a:buFont typeface="Arial" panose="020B0604020202020204" pitchFamily="34" charset="0"/>
              <a:buNone/>
            </a:pPr>
            <a:r>
              <a:rPr lang="en-US" b="1" dirty="0"/>
              <a:t>Challenge: </a:t>
            </a:r>
            <a:r>
              <a:rPr lang="en-US" b="0" dirty="0"/>
              <a:t>ask pupils for their own ideas before revealing the list – how can they make sure their model is eco-friendly apart from using recyclable/reusable materials? Use the following questions to guide discussions. </a:t>
            </a:r>
          </a:p>
          <a:p>
            <a:pPr marL="171450" indent="-171450">
              <a:buFont typeface="Arial" panose="020B0604020202020204" pitchFamily="34" charset="0"/>
              <a:buChar char="•"/>
            </a:pPr>
            <a:r>
              <a:rPr lang="en-US" b="0" dirty="0"/>
              <a:t>What should you do when you no longer want to keep their model? </a:t>
            </a:r>
          </a:p>
          <a:p>
            <a:pPr marL="171450" indent="-171450">
              <a:buFont typeface="Arial" panose="020B0604020202020204" pitchFamily="34" charset="0"/>
              <a:buChar char="•"/>
            </a:pPr>
            <a:r>
              <a:rPr lang="en-US" b="0" dirty="0"/>
              <a:t>What should you use to attach modelling materials together?</a:t>
            </a:r>
          </a:p>
          <a:p>
            <a:pPr marL="171450" indent="-171450">
              <a:buFont typeface="Arial" panose="020B0604020202020204" pitchFamily="34" charset="0"/>
              <a:buChar char="•"/>
            </a:pPr>
            <a:r>
              <a:rPr lang="en-US" b="0" dirty="0"/>
              <a:t>How should you decorate their model? </a:t>
            </a:r>
          </a:p>
          <a:p>
            <a:pPr marL="171450" indent="-17145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Building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Ask pupils to build their characters! Ask pupils/pairs to work on their own characters or d</a:t>
            </a:r>
            <a:r>
              <a:rPr lang="en-US" dirty="0"/>
              <a:t>ivide pupils into small groups to select one or two of their characters to build together. Give pupils a clear time limit for working on their models, e.g. 15–20 minutes for a single session or 20–25 minutes if running across to sessions. (If running this activity over two sessions on different days, pupils can also be given the opportunity to complete their models at home.)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Reflection (if running as two sessions)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time is up ask selected pupils/pairs to introduce their characters. What is their name? What are their characteristics? What did they use to make them? Draw out characteristics shared by different pupils characters and encourage pupils to reflect on how these will help the character spread their message. </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Further information</a:t>
            </a:r>
          </a:p>
          <a:p>
            <a:pPr marL="171450" indent="-171450">
              <a:buFont typeface="Arial" panose="020B0604020202020204" pitchFamily="34" charset="0"/>
              <a:buChar char="•"/>
            </a:pPr>
            <a:r>
              <a:rPr lang="en-US" b="0" dirty="0"/>
              <a:t>For details of what can be recycled in your area, use Recycle Now’s recycling locator: </a:t>
            </a:r>
            <a:r>
              <a:rPr lang="en-GB" dirty="0">
                <a:hlinkClick r:id="rId3"/>
              </a:rPr>
              <a:t>www.recyclenow.com/local-recycling</a:t>
            </a:r>
            <a:r>
              <a:rPr lang="en-GB" dirty="0"/>
              <a:t> </a:t>
            </a:r>
          </a:p>
          <a:p>
            <a:pPr marL="171450" indent="-171450">
              <a:buFont typeface="Arial" panose="020B0604020202020204" pitchFamily="34" charset="0"/>
              <a:buChar char="•"/>
            </a:pPr>
            <a:r>
              <a:rPr lang="en-GB" b="0" dirty="0"/>
              <a:t>Remind pupils of the coffee cup from the starter – this can’t be widely recycled because the plastic and paper is hard to separate, so avoid combining your materials in a permanent/hard to undo fashion</a:t>
            </a:r>
            <a:r>
              <a:rPr lang="en-US" b="0" dirty="0"/>
              <a:t>, instead use clips or </a:t>
            </a:r>
            <a:r>
              <a:rPr lang="en-US" b="0" dirty="0" err="1"/>
              <a:t>tak</a:t>
            </a:r>
            <a:r>
              <a:rPr lang="en-US" b="0" dirty="0"/>
              <a:t> to create models, or create interlocking slits in cardboard</a:t>
            </a:r>
          </a:p>
          <a:p>
            <a:pPr marL="171450" indent="-171450">
              <a:buFont typeface="Arial" panose="020B0604020202020204" pitchFamily="34" charset="0"/>
              <a:buChar char="•"/>
            </a:pPr>
            <a:r>
              <a:rPr lang="en-US" b="0" dirty="0"/>
              <a:t>Encourage pupils to be efficient with cutting – even if you can recycle the materials it’s could to reuse as much as possible first!</a:t>
            </a:r>
          </a:p>
          <a:p>
            <a:pPr marL="171450" indent="-171450">
              <a:buFont typeface="Arial" panose="020B0604020202020204" pitchFamily="34" charset="0"/>
              <a:buChar char="•"/>
            </a:pPr>
            <a:r>
              <a:rPr lang="en-US" b="0" dirty="0"/>
              <a:t>Ask pupils to think carefully about how they decorate their characters – for example if using shiny paper/wrapping paper a good test of whether it is recyclable or not is whether the paper scrunches. If it scrunches in a ball it is recyclable, if not it may have to go in the bin! Watch this video for more information: </a:t>
            </a:r>
            <a:r>
              <a:rPr lang="en-GB" dirty="0">
                <a:hlinkClick r:id="rId4"/>
              </a:rPr>
              <a:t>www.recyclenow.com/what-to-do-with/wrapping-paper-1</a:t>
            </a:r>
            <a:endParaRPr lang="en-GB" dirty="0"/>
          </a:p>
          <a:p>
            <a:pPr marL="0" indent="0">
              <a:buFont typeface="Arial" panose="020B0604020202020204" pitchFamily="34" charset="0"/>
              <a:buNone/>
            </a:pPr>
            <a:endParaRPr lang="en-GB" b="0" dirty="0"/>
          </a:p>
          <a:p>
            <a:pPr marL="0" indent="0">
              <a:buFont typeface="Arial" panose="020B0604020202020204" pitchFamily="34" charset="0"/>
              <a:buNone/>
            </a:pPr>
            <a:endParaRPr lang="en-GB" b="0" dirty="0"/>
          </a:p>
          <a:p>
            <a:pPr marL="0" indent="0">
              <a:buFont typeface="Arial" panose="020B0604020202020204" pitchFamily="34" charset="0"/>
              <a:buNone/>
            </a:pPr>
            <a:endParaRPr lang="en-GB" b="0" dirty="0"/>
          </a:p>
        </p:txBody>
      </p:sp>
      <p:sp>
        <p:nvSpPr>
          <p:cNvPr id="4" name="Slide Number Placeholder 3"/>
          <p:cNvSpPr>
            <a:spLocks noGrp="1"/>
          </p:cNvSpPr>
          <p:nvPr>
            <p:ph type="sldNum" sz="quarter" idx="5"/>
          </p:nvPr>
        </p:nvSpPr>
        <p:spPr/>
        <p:txBody>
          <a:bodyPr/>
          <a:lstStyle/>
          <a:p>
            <a:fld id="{9F8E0B39-1F67-4288-B220-B5B235CDD28B}" type="slidenum">
              <a:rPr lang="en-GB" smtClean="0"/>
              <a:t>14</a:t>
            </a:fld>
            <a:endParaRPr lang="en-GB"/>
          </a:p>
        </p:txBody>
      </p:sp>
    </p:spTree>
    <p:extLst>
      <p:ext uri="{BB962C8B-B14F-4D97-AF65-F5344CB8AC3E}">
        <p14:creationId xmlns:p14="http://schemas.microsoft.com/office/powerpoint/2010/main" val="182803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Introduce pupils to their second Action Pack Task – to create or adapt a script that will star their character and persuade others to recycle more and better. Use </a:t>
            </a:r>
            <a:r>
              <a:rPr lang="en-US" b="0" dirty="0"/>
              <a:t>Recycle Now’s recycling locator to adapt/help pupils adapt our </a:t>
            </a:r>
            <a:r>
              <a:rPr lang="en-US" b="1" dirty="0"/>
              <a:t>Eco Show Example Script </a:t>
            </a:r>
            <a:r>
              <a:rPr lang="en-US" b="0" dirty="0"/>
              <a:t>for your area and your pupils character (</a:t>
            </a:r>
            <a:r>
              <a:rPr lang="en-GB" dirty="0">
                <a:hlinkClick r:id="rId3"/>
              </a:rPr>
              <a:t>www.recyclenow.com/local-recycling</a:t>
            </a:r>
            <a:r>
              <a:rPr lang="en-GB" dirty="0"/>
              <a:t>) or use the following slides and </a:t>
            </a:r>
            <a:r>
              <a:rPr lang="en-GB" b="1" dirty="0"/>
              <a:t>our Eco Show Storyboard activity sheet </a:t>
            </a:r>
            <a:r>
              <a:rPr lang="en-GB" dirty="0"/>
              <a:t>to guide your pupils in creating their own script. </a:t>
            </a:r>
            <a:r>
              <a:rPr lang="en-GB" b="1" dirty="0"/>
              <a:t> </a:t>
            </a:r>
            <a:endParaRPr lang="en-GB" b="0" dirty="0"/>
          </a:p>
          <a:p>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fld id="{9F8E0B39-1F67-4288-B220-B5B235CDD28B}" type="slidenum">
              <a:rPr lang="en-GB" smtClean="0"/>
              <a:t>15</a:t>
            </a:fld>
            <a:endParaRPr lang="en-GB"/>
          </a:p>
        </p:txBody>
      </p:sp>
    </p:spTree>
    <p:extLst>
      <p:ext uri="{BB962C8B-B14F-4D97-AF65-F5344CB8AC3E}">
        <p14:creationId xmlns:p14="http://schemas.microsoft.com/office/powerpoint/2010/main" val="21924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dirty="0"/>
              <a:t>Divide pupils into small groups (at least three) and ask them to discuss and decide upon their scripts main audience, message, characters and setting and complete the </a:t>
            </a:r>
            <a:r>
              <a:rPr lang="en-GB" b="1" dirty="0"/>
              <a:t>My Eco Show Script Planner activity sheet</a:t>
            </a:r>
            <a:r>
              <a:rPr lang="en-GB" dirty="0"/>
              <a:t>. </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Audience</a:t>
            </a:r>
            <a:r>
              <a:rPr lang="en-GB" dirty="0"/>
              <a:t> – e.g. What goes in each bin? What can be recycled from each room at home? Common mistakes?</a:t>
            </a:r>
            <a:endParaRPr lang="en-GB" b="1" dirty="0"/>
          </a:p>
          <a:p>
            <a:pPr marL="171450" indent="-171450">
              <a:buFont typeface="Arial" panose="020B0604020202020204" pitchFamily="34" charset="0"/>
              <a:buChar char="•"/>
            </a:pPr>
            <a:r>
              <a:rPr lang="en-GB" b="1" dirty="0"/>
              <a:t>Message</a:t>
            </a:r>
            <a:r>
              <a:rPr lang="en-GB" dirty="0"/>
              <a:t> –  e.g. It’s easy to recycle! Join the action pack! </a:t>
            </a:r>
          </a:p>
          <a:p>
            <a:pPr marL="171450" indent="-171450">
              <a:buFont typeface="Arial" panose="020B0604020202020204" pitchFamily="34" charset="0"/>
              <a:buChar char="•"/>
            </a:pPr>
            <a:r>
              <a:rPr lang="en-GB" b="1" dirty="0"/>
              <a:t>Character</a:t>
            </a:r>
            <a:r>
              <a:rPr lang="en-GB" dirty="0"/>
              <a:t> – e.g. Is your character affected if we don’t recycle, do they have special powers or knowledge that make them very good at recycling? </a:t>
            </a:r>
          </a:p>
          <a:p>
            <a:pPr marL="171450" indent="-171450">
              <a:buFont typeface="Arial" panose="020B0604020202020204" pitchFamily="34" charset="0"/>
              <a:buChar char="•"/>
            </a:pPr>
            <a:r>
              <a:rPr lang="en-GB" b="1" dirty="0"/>
              <a:t>Setting</a:t>
            </a:r>
            <a:r>
              <a:rPr lang="en-GB" dirty="0"/>
              <a:t> – e.g. In a house (showing what you can recycle in different rooms?), in a recycling plant, in your characters home, in more than one location?  </a:t>
            </a:r>
          </a:p>
          <a:p>
            <a:endParaRPr lang="en-GB" dirty="0"/>
          </a:p>
          <a:p>
            <a:r>
              <a:rPr lang="en-GB" b="1" dirty="0"/>
              <a:t>Support:</a:t>
            </a:r>
            <a:r>
              <a:rPr lang="en-GB" dirty="0"/>
              <a:t> read the </a:t>
            </a:r>
            <a:r>
              <a:rPr lang="en-GB" b="1" dirty="0"/>
              <a:t>Eco Show Example Script </a:t>
            </a:r>
            <a:r>
              <a:rPr lang="en-GB" dirty="0"/>
              <a:t>together as a class, and then ask groups to identify the key message of the script and how the characters are used to grab the audience attention and inspire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can also use their completed </a:t>
            </a:r>
            <a:r>
              <a:rPr lang="en-GB" b="1" dirty="0"/>
              <a:t>My character activity sheet </a:t>
            </a:r>
            <a:r>
              <a:rPr lang="en-GB" dirty="0"/>
              <a:t>to help them think about their characters and the myth buster information from the </a:t>
            </a:r>
            <a:r>
              <a:rPr lang="en-GB" b="1" dirty="0"/>
              <a:t>Join the Action Pack presentation</a:t>
            </a:r>
            <a:r>
              <a:rPr lang="en-GB" dirty="0"/>
              <a:t> to build on their help discussions. </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16</a:t>
            </a:fld>
            <a:endParaRPr lang="en-GB"/>
          </a:p>
        </p:txBody>
      </p:sp>
    </p:spTree>
    <p:extLst>
      <p:ext uri="{BB962C8B-B14F-4D97-AF65-F5344CB8AC3E}">
        <p14:creationId xmlns:p14="http://schemas.microsoft.com/office/powerpoint/2010/main" val="218600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Delivery notes</a:t>
            </a:r>
          </a:p>
          <a:p>
            <a:r>
              <a:rPr lang="en-GB" dirty="0"/>
              <a:t>Encourage pupils to think about their audience (e.g. their families) and recycling:</a:t>
            </a:r>
          </a:p>
          <a:p>
            <a:endParaRPr lang="en-GB" dirty="0"/>
          </a:p>
          <a:p>
            <a:pPr marL="171450" indent="-171450">
              <a:buFont typeface="Arial" panose="020B0604020202020204" pitchFamily="34" charset="0"/>
              <a:buChar char="•"/>
            </a:pPr>
            <a:r>
              <a:rPr lang="en-GB" b="1" dirty="0"/>
              <a:t>What do they do well already? </a:t>
            </a:r>
          </a:p>
          <a:p>
            <a:pPr marL="171450" indent="-171450">
              <a:buFont typeface="Arial" panose="020B0604020202020204" pitchFamily="34" charset="0"/>
              <a:buChar char="•"/>
            </a:pPr>
            <a:r>
              <a:rPr lang="en-GB" b="1" dirty="0"/>
              <a:t>What don’t they do so well? </a:t>
            </a:r>
          </a:p>
          <a:p>
            <a:pPr marL="171450" indent="-171450">
              <a:buFont typeface="Arial" panose="020B0604020202020204" pitchFamily="34" charset="0"/>
              <a:buChar char="•"/>
            </a:pPr>
            <a:r>
              <a:rPr lang="en-GB" b="1" dirty="0"/>
              <a:t>What might they not know?</a:t>
            </a:r>
          </a:p>
          <a:p>
            <a:endParaRPr lang="en-GB" dirty="0"/>
          </a:p>
          <a:p>
            <a:r>
              <a:rPr lang="en-GB" dirty="0"/>
              <a:t>Refer to the results of the </a:t>
            </a:r>
            <a:r>
              <a:rPr lang="en-GB" b="1" dirty="0"/>
              <a:t>Home recycling survey </a:t>
            </a:r>
            <a:r>
              <a:rPr lang="en-GB" dirty="0"/>
              <a:t>(if completed) or their own ideas. </a:t>
            </a:r>
          </a:p>
          <a:p>
            <a:endParaRPr lang="en-GB" dirty="0"/>
          </a:p>
          <a:p>
            <a:r>
              <a:rPr lang="en-GB" b="1" dirty="0"/>
              <a:t>Optional: </a:t>
            </a:r>
            <a:r>
              <a:rPr lang="en-GB" dirty="0"/>
              <a:t>time permitting, run discussions as an active brainstorm.</a:t>
            </a:r>
          </a:p>
          <a:p>
            <a:pPr marL="171450" indent="-171450">
              <a:buFont typeface="Arial" panose="020B0604020202020204" pitchFamily="34" charset="0"/>
              <a:buChar char="•"/>
            </a:pPr>
            <a:r>
              <a:rPr lang="en-GB" dirty="0"/>
              <a:t>Work through the questions one by one taking suggestions at the front and adding them to three large A3/A2 pieces of paper.</a:t>
            </a:r>
          </a:p>
          <a:p>
            <a:pPr marL="171450" indent="-171450">
              <a:buFont typeface="Arial" panose="020B0604020202020204" pitchFamily="34" charset="0"/>
              <a:buChar char="•"/>
            </a:pPr>
            <a:r>
              <a:rPr lang="en-GB" dirty="0"/>
              <a:t>Divide the pieces of paper around the room</a:t>
            </a:r>
          </a:p>
          <a:p>
            <a:pPr marL="171450" indent="-171450">
              <a:buFont typeface="Arial" panose="020B0604020202020204" pitchFamily="34" charset="0"/>
              <a:buChar char="•"/>
            </a:pPr>
            <a:r>
              <a:rPr lang="en-GB" dirty="0"/>
              <a:t>Ask pupils to move around the room and write down as many answers as possible to each question in 1 minutes (divide into two groups if a large class, or give each pupils a stack of post its)</a:t>
            </a:r>
          </a:p>
          <a:p>
            <a:pPr marL="171450" indent="-171450">
              <a:buFont typeface="Arial" panose="020B0604020202020204" pitchFamily="34" charset="0"/>
              <a:buChar char="•"/>
            </a:pPr>
            <a:r>
              <a:rPr lang="en-GB" dirty="0"/>
              <a:t>Repeat the activity, but ask pupils to now think specifically about particular audiences/groups of people such as: older people (e.g. grandparents), parents/guardians, older brothers/sisters, teachers, neighbours (if possible use different colour pens/post its for each group)</a:t>
            </a:r>
          </a:p>
          <a:p>
            <a:pPr marL="171450" indent="-171450">
              <a:buFont typeface="Arial" panose="020B0604020202020204" pitchFamily="34" charset="0"/>
              <a:buChar char="•"/>
            </a:pPr>
            <a:r>
              <a:rPr lang="en-GB" dirty="0"/>
              <a:t>Once finished give pupils two minutes to walk around and read what other pupils have written and add a tick next to ideas/questions they think are the most important</a:t>
            </a:r>
          </a:p>
          <a:p>
            <a:pPr marL="171450" indent="-171450">
              <a:buFont typeface="Arial" panose="020B0604020202020204" pitchFamily="34" charset="0"/>
              <a:buChar char="•"/>
            </a:pPr>
            <a:r>
              <a:rPr lang="en-GB" dirty="0"/>
              <a:t>Collect in the sheets and share the most ticked ideas/questions with the class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Ask pupils to discuss these ideas with a partner – how could they answer these questions/use these ideas in their film? Select pairs to feedback their initial ideas.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17</a:t>
            </a:fld>
            <a:endParaRPr lang="en-GB"/>
          </a:p>
        </p:txBody>
      </p:sp>
    </p:spTree>
    <p:extLst>
      <p:ext uri="{BB962C8B-B14F-4D97-AF65-F5344CB8AC3E}">
        <p14:creationId xmlns:p14="http://schemas.microsoft.com/office/powerpoint/2010/main" val="370256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pPr marL="0" indent="0">
              <a:buNone/>
            </a:pPr>
            <a:r>
              <a:rPr lang="en-GB" dirty="0"/>
              <a:t>Prompt pupils to film their show, so they can share their work with a wider audience (if not possible, they can perform their show in an assembly for their peers and teachers, or even invite parents along, to another class, or at another school event). </a:t>
            </a:r>
          </a:p>
          <a:p>
            <a:pPr marL="0" indent="0">
              <a:buNone/>
            </a:pPr>
            <a:endParaRPr lang="en-GB" b="1" dirty="0"/>
          </a:p>
          <a:p>
            <a:pPr marL="0" indent="0">
              <a:buNone/>
            </a:pPr>
            <a:r>
              <a:rPr lang="en-GB" b="1" dirty="0"/>
              <a:t>Ensure pupils understand their roles</a:t>
            </a:r>
          </a:p>
          <a:p>
            <a:pPr marL="171450" indent="-171450">
              <a:buFont typeface="Arial" panose="020B0604020202020204" pitchFamily="34" charset="0"/>
              <a:buChar char="•"/>
            </a:pPr>
            <a:r>
              <a:rPr lang="en-GB" b="1" dirty="0"/>
              <a:t>Director</a:t>
            </a:r>
            <a:r>
              <a:rPr lang="en-GB" b="0" dirty="0"/>
              <a:t> – to manage the filming, everyone should listen to them when they call action and cut! The director should discuss the script with all members of the team and make sure everyone knows where to stand/what to say.</a:t>
            </a:r>
          </a:p>
          <a:p>
            <a:pPr marL="171450" indent="-171450">
              <a:buFont typeface="Arial" panose="020B0604020202020204" pitchFamily="34" charset="0"/>
              <a:buChar char="•"/>
            </a:pPr>
            <a:r>
              <a:rPr lang="en-GB" b="1" dirty="0"/>
              <a:t>Camera operator </a:t>
            </a:r>
            <a:r>
              <a:rPr lang="en-GB" b="0" dirty="0"/>
              <a:t>– to test the equipment, hold the camera and film the action!</a:t>
            </a:r>
          </a:p>
          <a:p>
            <a:pPr marL="171450" indent="-171450">
              <a:buFont typeface="Arial" panose="020B0604020202020204" pitchFamily="34" charset="0"/>
              <a:buChar char="•"/>
            </a:pPr>
            <a:r>
              <a:rPr lang="en-GB" b="1" dirty="0"/>
              <a:t>Puppeteers</a:t>
            </a:r>
            <a:r>
              <a:rPr lang="en-GB" b="0" dirty="0"/>
              <a:t> – the actors! These pupils must hold and operate the puppets and perform the script</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Please ensure that filming and photography uploaded to the Action Pack website includes pupils work, but not their faces. </a:t>
            </a:r>
          </a:p>
          <a:p>
            <a:endParaRPr lang="en-GB" b="1" dirty="0"/>
          </a:p>
        </p:txBody>
      </p:sp>
      <p:sp>
        <p:nvSpPr>
          <p:cNvPr id="4" name="Slide Number Placeholder 3"/>
          <p:cNvSpPr>
            <a:spLocks noGrp="1"/>
          </p:cNvSpPr>
          <p:nvPr>
            <p:ph type="sldNum" sz="quarter" idx="10"/>
          </p:nvPr>
        </p:nvSpPr>
        <p:spPr/>
        <p:txBody>
          <a:bodyPr/>
          <a:lstStyle/>
          <a:p>
            <a:fld id="{9F8E0B39-1F67-4288-B220-B5B235CDD28B}" type="slidenum">
              <a:rPr lang="en-GB" smtClean="0"/>
              <a:t>18</a:t>
            </a:fld>
            <a:endParaRPr lang="en-GB"/>
          </a:p>
        </p:txBody>
      </p:sp>
    </p:spTree>
    <p:extLst>
      <p:ext uri="{BB962C8B-B14F-4D97-AF65-F5344CB8AC3E}">
        <p14:creationId xmlns:p14="http://schemas.microsoft.com/office/powerpoint/2010/main" val="229456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dirty="0"/>
              <a:t>Share your pupils work with the school and wider community – the Action Pack’s Eco Shows.</a:t>
            </a:r>
          </a:p>
          <a:p>
            <a:endParaRPr lang="en-GB" dirty="0"/>
          </a:p>
          <a:p>
            <a:pPr marL="171450" indent="-171450">
              <a:buFont typeface="Arial" panose="020B0604020202020204" pitchFamily="34" charset="0"/>
              <a:buChar char="•"/>
            </a:pPr>
            <a:r>
              <a:rPr lang="en-GB" dirty="0"/>
              <a:t>Post your film links on class WhatsApp groups or school social media channels </a:t>
            </a:r>
          </a:p>
          <a:p>
            <a:pPr marL="171450" indent="-171450">
              <a:buFont typeface="Arial" panose="020B0604020202020204" pitchFamily="34" charset="0"/>
              <a:buChar char="•"/>
            </a:pPr>
            <a:r>
              <a:rPr lang="en-GB" dirty="0"/>
              <a:t>Put the film links in the school newsletter. Kids could take over the school newsletter, featuring their film and other work around recycling or eco topics. </a:t>
            </a:r>
          </a:p>
          <a:p>
            <a:pPr marL="171450" indent="-171450">
              <a:buFont typeface="Arial" panose="020B0604020202020204" pitchFamily="34" charset="0"/>
              <a:buChar char="•"/>
            </a:pPr>
            <a:r>
              <a:rPr lang="en-US" dirty="0"/>
              <a:t>I</a:t>
            </a:r>
            <a:r>
              <a:rPr lang="en-GB" dirty="0" err="1"/>
              <a:t>nvite</a:t>
            </a:r>
            <a:r>
              <a:rPr lang="en-GB" dirty="0"/>
              <a:t> parents in to school to watch your show live. </a:t>
            </a:r>
          </a:p>
          <a:p>
            <a:pPr marL="171450" indent="-171450">
              <a:buFont typeface="Arial" panose="020B0604020202020204" pitchFamily="34" charset="0"/>
              <a:buChar char="•"/>
            </a:pPr>
            <a:r>
              <a:rPr lang="en-GB" dirty="0"/>
              <a:t>Share your research findings with your parents so they know what not to buy!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Send your films to the local council or local press.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share your films with us to be in with a chance of winning a prize!</a:t>
            </a:r>
          </a:p>
          <a:p>
            <a:pPr marL="171450" indent="-171450">
              <a:buFont typeface="Arial" panose="020B0604020202020204" pitchFamily="34" charset="0"/>
              <a:buChar char="•"/>
            </a:pPr>
            <a:endParaRPr lang="en-GB" dirty="0"/>
          </a:p>
          <a:p>
            <a:r>
              <a:rPr lang="en-GB" dirty="0"/>
              <a:t>For more information and full terms and conditions please see: URL</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19</a:t>
            </a:fld>
            <a:endParaRPr lang="en-GB"/>
          </a:p>
        </p:txBody>
      </p:sp>
    </p:spTree>
    <p:extLst>
      <p:ext uri="{BB962C8B-B14F-4D97-AF65-F5344CB8AC3E}">
        <p14:creationId xmlns:p14="http://schemas.microsoft.com/office/powerpoint/2010/main" val="3326195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F8E0B39-1F67-4288-B220-B5B235CDD28B}" type="slidenum">
              <a:rPr lang="en-GB" smtClean="0"/>
              <a:t>22</a:t>
            </a:fld>
            <a:endParaRPr lang="en-GB"/>
          </a:p>
        </p:txBody>
      </p:sp>
    </p:spTree>
    <p:extLst>
      <p:ext uri="{BB962C8B-B14F-4D97-AF65-F5344CB8AC3E}">
        <p14:creationId xmlns:p14="http://schemas.microsoft.com/office/powerpoint/2010/main" val="47782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Ask pupils to work in their groups to start creating/adapting their scripts. Remind them of the layout of a script (</a:t>
            </a:r>
            <a:r>
              <a:rPr lang="en-GB" b="1" dirty="0"/>
              <a:t>slide 25</a:t>
            </a:r>
            <a:r>
              <a:rPr lang="en-GB" b="0" dirty="0"/>
              <a:t> can be displayed as pupils work, or give out the </a:t>
            </a:r>
            <a:r>
              <a:rPr lang="en-GB" b="1" dirty="0"/>
              <a:t>Top Tips for Writing a Script information sheet</a:t>
            </a:r>
            <a:r>
              <a:rPr lang="en-GB" b="0" dirty="0"/>
              <a:t>) and to think about how they can use literary techniques to make their script persuasive. If resources are not available for filming, pupils can perform their Eco Show as a play and/or use the </a:t>
            </a:r>
            <a:r>
              <a:rPr lang="en-GB" b="1" dirty="0"/>
              <a:t>Storyboard Template activity sheet </a:t>
            </a:r>
            <a:r>
              <a:rPr lang="en-GB" b="0" dirty="0"/>
              <a:t>to depict their planned film. </a:t>
            </a:r>
          </a:p>
          <a:p>
            <a:endParaRPr lang="en-GB" b="0" dirty="0"/>
          </a:p>
          <a:p>
            <a:r>
              <a:rPr lang="en-GB" b="1" dirty="0"/>
              <a:t>Support: </a:t>
            </a:r>
            <a:r>
              <a:rPr lang="en-GB" b="0" dirty="0"/>
              <a:t>ask pupils to adapt the </a:t>
            </a:r>
            <a:r>
              <a:rPr lang="en-GB" b="1" dirty="0"/>
              <a:t>Eco Show Example Script </a:t>
            </a:r>
            <a:r>
              <a:rPr lang="en-GB" b="0" dirty="0"/>
              <a:t>with their own characters and information about recycling in your local area. Some pupils may prefer to use the </a:t>
            </a:r>
            <a:r>
              <a:rPr lang="en-GB" b="1" dirty="0"/>
              <a:t>Storyboard Template activity sheet </a:t>
            </a:r>
            <a:r>
              <a:rPr lang="en-GB" b="0" dirty="0"/>
              <a:t>to create their script/plan their film. </a:t>
            </a:r>
          </a:p>
          <a:p>
            <a:r>
              <a:rPr lang="en-GB" b="1" dirty="0"/>
              <a:t>Challenge: </a:t>
            </a:r>
            <a:r>
              <a:rPr lang="en-GB" b="0" dirty="0"/>
              <a:t>ask pupils to create their own script using the resources provided. Pupils can complete the </a:t>
            </a:r>
            <a:r>
              <a:rPr lang="en-GB" b="1" dirty="0"/>
              <a:t>Storyboard Template activity sheet</a:t>
            </a:r>
            <a:r>
              <a:rPr lang="en-GB" b="0" dirty="0"/>
              <a:t> to plan their film before shooting. </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23</a:t>
            </a:fld>
            <a:endParaRPr lang="en-GB"/>
          </a:p>
        </p:txBody>
      </p:sp>
    </p:spTree>
    <p:extLst>
      <p:ext uri="{BB962C8B-B14F-4D97-AF65-F5344CB8AC3E}">
        <p14:creationId xmlns:p14="http://schemas.microsoft.com/office/powerpoint/2010/main" val="46493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Use the slide and/or the </a:t>
            </a:r>
            <a:r>
              <a:rPr lang="en-GB" b="1" dirty="0"/>
              <a:t>Eco Show Example Script </a:t>
            </a:r>
            <a:r>
              <a:rPr lang="en-GB" b="0" dirty="0"/>
              <a:t>to briefly introduce/review the main features and format of a script.</a:t>
            </a:r>
          </a:p>
          <a:p>
            <a:endParaRPr lang="en-GB" b="0" dirty="0"/>
          </a:p>
        </p:txBody>
      </p:sp>
      <p:sp>
        <p:nvSpPr>
          <p:cNvPr id="4" name="Slide Number Placeholder 3"/>
          <p:cNvSpPr>
            <a:spLocks noGrp="1"/>
          </p:cNvSpPr>
          <p:nvPr>
            <p:ph type="sldNum" sz="quarter" idx="5"/>
          </p:nvPr>
        </p:nvSpPr>
        <p:spPr/>
        <p:txBody>
          <a:bodyPr/>
          <a:lstStyle/>
          <a:p>
            <a:fld id="{9F8E0B39-1F67-4288-B220-B5B235CDD28B}" type="slidenum">
              <a:rPr lang="en-GB" smtClean="0"/>
              <a:t>24</a:t>
            </a:fld>
            <a:endParaRPr lang="en-GB"/>
          </a:p>
        </p:txBody>
      </p:sp>
    </p:spTree>
    <p:extLst>
      <p:ext uri="{BB962C8B-B14F-4D97-AF65-F5344CB8AC3E}">
        <p14:creationId xmlns:p14="http://schemas.microsoft.com/office/powerpoint/2010/main" val="319786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3</a:t>
            </a:fld>
            <a:endParaRPr lang="en-GB"/>
          </a:p>
        </p:txBody>
      </p:sp>
    </p:spTree>
    <p:extLst>
      <p:ext uri="{BB962C8B-B14F-4D97-AF65-F5344CB8AC3E}">
        <p14:creationId xmlns:p14="http://schemas.microsoft.com/office/powerpoint/2010/main" val="25852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for younger children </a:t>
            </a:r>
          </a:p>
        </p:txBody>
      </p:sp>
      <p:sp>
        <p:nvSpPr>
          <p:cNvPr id="4" name="Slide Number Placeholder 3"/>
          <p:cNvSpPr>
            <a:spLocks noGrp="1"/>
          </p:cNvSpPr>
          <p:nvPr>
            <p:ph type="sldNum" sz="quarter" idx="5"/>
          </p:nvPr>
        </p:nvSpPr>
        <p:spPr/>
        <p:txBody>
          <a:bodyPr/>
          <a:lstStyle/>
          <a:p>
            <a:fld id="{9F8E0B39-1F67-4288-B220-B5B235CDD28B}" type="slidenum">
              <a:rPr lang="en-GB" smtClean="0"/>
              <a:t>26</a:t>
            </a:fld>
            <a:endParaRPr lang="en-GB"/>
          </a:p>
        </p:txBody>
      </p:sp>
    </p:spTree>
    <p:extLst>
      <p:ext uri="{BB962C8B-B14F-4D97-AF65-F5344CB8AC3E}">
        <p14:creationId xmlns:p14="http://schemas.microsoft.com/office/powerpoint/2010/main" val="142155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27</a:t>
            </a:fld>
            <a:endParaRPr lang="en-GB"/>
          </a:p>
        </p:txBody>
      </p:sp>
    </p:spTree>
    <p:extLst>
      <p:ext uri="{BB962C8B-B14F-4D97-AF65-F5344CB8AC3E}">
        <p14:creationId xmlns:p14="http://schemas.microsoft.com/office/powerpoint/2010/main" val="389712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5</a:t>
            </a:fld>
            <a:endParaRPr lang="en-GB"/>
          </a:p>
        </p:txBody>
      </p:sp>
    </p:spTree>
    <p:extLst>
      <p:ext uri="{BB962C8B-B14F-4D97-AF65-F5344CB8AC3E}">
        <p14:creationId xmlns:p14="http://schemas.microsoft.com/office/powerpoint/2010/main" val="201016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7</a:t>
            </a:fld>
            <a:endParaRPr lang="en-GB"/>
          </a:p>
        </p:txBody>
      </p:sp>
    </p:spTree>
    <p:extLst>
      <p:ext uri="{BB962C8B-B14F-4D97-AF65-F5344CB8AC3E}">
        <p14:creationId xmlns:p14="http://schemas.microsoft.com/office/powerpoint/2010/main" val="175791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r>
              <a:rPr lang="en-GB" u="sng" dirty="0"/>
              <a:t>EXTENDED VERSION</a:t>
            </a:r>
          </a:p>
          <a:p>
            <a:endParaRPr lang="en-GB" u="sng" dirty="0"/>
          </a:p>
          <a:p>
            <a:r>
              <a:rPr lang="en-GB" u="sng" dirty="0"/>
              <a:t>Starter: Can these items be recycled? (5 minutes)</a:t>
            </a:r>
          </a:p>
          <a:p>
            <a:endParaRPr lang="en-GB" dirty="0"/>
          </a:p>
          <a:p>
            <a:r>
              <a:rPr lang="en-GB" dirty="0"/>
              <a:t>Review/refresh pupils’ knowledge of recycling with this </a:t>
            </a:r>
            <a:r>
              <a:rPr lang="en-GB" b="0" dirty="0"/>
              <a:t>optional</a:t>
            </a:r>
            <a:r>
              <a:rPr lang="en-GB" dirty="0"/>
              <a:t> active starter. </a:t>
            </a:r>
          </a:p>
          <a:p>
            <a:endParaRPr lang="en-GB" dirty="0"/>
          </a:p>
          <a:p>
            <a:r>
              <a:rPr lang="en-GB" dirty="0"/>
              <a:t>Please feel free to swap images to review particular examples if you have identified any common misconceptions in your class during </a:t>
            </a:r>
            <a:r>
              <a:rPr lang="en-GB" i="1" dirty="0"/>
              <a:t>the Join the Action Pack </a:t>
            </a:r>
            <a:r>
              <a:rPr lang="en-GB" dirty="0"/>
              <a:t>lesson. </a:t>
            </a:r>
          </a:p>
          <a:p>
            <a:endParaRPr lang="en-GB" dirty="0"/>
          </a:p>
          <a:p>
            <a:r>
              <a:rPr lang="en-GB" dirty="0"/>
              <a:t>Click to reveal the items one by one. </a:t>
            </a:r>
          </a:p>
          <a:p>
            <a:endParaRPr lang="en-GB" dirty="0"/>
          </a:p>
          <a:p>
            <a:r>
              <a:rPr lang="en-GB" dirty="0"/>
              <a:t>Ask pupils to stand up and put their arms in the air/stretch as high as the can if the item can be recycled and stay sitting down/squat down if it cannot. </a:t>
            </a:r>
          </a:p>
          <a:p>
            <a:endParaRPr lang="en-GB" dirty="0"/>
          </a:p>
          <a:p>
            <a:r>
              <a:rPr lang="en-GB" dirty="0"/>
              <a:t>If an item should go in the food waste bin ask pupils to put their hands on their head. </a:t>
            </a:r>
          </a:p>
          <a:p>
            <a:endParaRPr lang="en-GB" dirty="0"/>
          </a:p>
          <a:p>
            <a:r>
              <a:rPr lang="en-GB" dirty="0"/>
              <a:t>Answers:</a:t>
            </a:r>
          </a:p>
          <a:p>
            <a:endParaRPr lang="en-GB" dirty="0"/>
          </a:p>
          <a:p>
            <a:pPr marL="228600" indent="-228600">
              <a:buAutoNum type="arabicPeriod"/>
            </a:pPr>
            <a:r>
              <a:rPr lang="en-GB" dirty="0"/>
              <a:t>Plastic bottles – yes, widely recycled</a:t>
            </a:r>
          </a:p>
          <a:p>
            <a:pPr marL="228600" indent="-228600">
              <a:buAutoNum type="arabicPeriod"/>
            </a:pPr>
            <a:r>
              <a:rPr lang="en-GB" dirty="0"/>
              <a:t>Aluminium Foil – yes, widely recycled </a:t>
            </a:r>
          </a:p>
          <a:p>
            <a:pPr marL="228600" indent="-228600">
              <a:buAutoNum type="arabicPeriod"/>
            </a:pPr>
            <a:r>
              <a:rPr lang="en-GB" dirty="0"/>
              <a:t>Sellotape – not recyclable</a:t>
            </a:r>
          </a:p>
          <a:p>
            <a:pPr marL="228600" indent="-228600">
              <a:buAutoNum type="arabicPeriod"/>
            </a:pPr>
            <a:r>
              <a:rPr lang="en-GB" dirty="0"/>
              <a:t>Cardboard loo roll – recyclable</a:t>
            </a:r>
          </a:p>
          <a:p>
            <a:pPr marL="228600" indent="-228600">
              <a:buAutoNum type="arabicPeriod"/>
            </a:pPr>
            <a:r>
              <a:rPr lang="en-GB" dirty="0"/>
              <a:t>Glass jar – recyclable</a:t>
            </a:r>
          </a:p>
          <a:p>
            <a:pPr marL="228600" indent="-228600">
              <a:buAutoNum type="arabicPeriod"/>
            </a:pPr>
            <a:r>
              <a:rPr lang="en-GB" dirty="0"/>
              <a:t>Plastic cling film – not widely recycled at home (although is accepted at carrier bag collection points)</a:t>
            </a:r>
          </a:p>
          <a:p>
            <a:pPr marL="228600" indent="-228600">
              <a:buAutoNum type="arabicPeriod"/>
            </a:pPr>
            <a:r>
              <a:rPr lang="en-GB" dirty="0"/>
              <a:t>Tea bags – compostable/food waste</a:t>
            </a:r>
          </a:p>
          <a:p>
            <a:pPr marL="228600" indent="-228600">
              <a:buAutoNum type="arabicPeriod"/>
            </a:pPr>
            <a:r>
              <a:rPr lang="en-GB" dirty="0"/>
              <a:t>Paper (coffee) cups – not widely recyclable. The plastic coating inside the cup is very hard to separate from the paper cup itself, which makes it hard to recycle as either plastic or paper.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8</a:t>
            </a:fld>
            <a:endParaRPr lang="en-GB"/>
          </a:p>
        </p:txBody>
      </p:sp>
    </p:spTree>
    <p:extLst>
      <p:ext uri="{BB962C8B-B14F-4D97-AF65-F5344CB8AC3E}">
        <p14:creationId xmlns:p14="http://schemas.microsoft.com/office/powerpoint/2010/main" val="83431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 </a:t>
            </a:r>
          </a:p>
          <a:p>
            <a:endParaRPr lang="en-GB" b="1" dirty="0"/>
          </a:p>
          <a:p>
            <a:r>
              <a:rPr lang="en-GB" b="0" u="sng" dirty="0"/>
              <a:t>The Action Pack Recycling Challenge (5 minutes)</a:t>
            </a:r>
          </a:p>
          <a:p>
            <a:endParaRPr lang="en-GB" dirty="0"/>
          </a:p>
          <a:p>
            <a:r>
              <a:rPr lang="en-GB" dirty="0"/>
              <a:t>Introduce pupils to the Action Pack Recycling Challenge, running through the information on the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in this lesson pupils are going to create </a:t>
            </a:r>
            <a:r>
              <a:rPr lang="en-GB" sz="1200" dirty="0"/>
              <a:t>a film or play to help others in your community to recycle more, and recycle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Once they’ve created an performed their story they can upload their film, or photos of the puppet play in action, to the Action Pack website to be in with a chance of winning a prize!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US" b="1" dirty="0"/>
              <a:t>Please note that films uploaded to the Action Pack site should feature pupils’ artwork (i.e. their recycled puppets), but not their faces. </a:t>
            </a:r>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9</a:t>
            </a:fld>
            <a:endParaRPr lang="en-GB"/>
          </a:p>
        </p:txBody>
      </p:sp>
    </p:spTree>
    <p:extLst>
      <p:ext uri="{BB962C8B-B14F-4D97-AF65-F5344CB8AC3E}">
        <p14:creationId xmlns:p14="http://schemas.microsoft.com/office/powerpoint/2010/main" val="100350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 – Skip this slide if you have completed this activity in a previous lesson</a:t>
            </a:r>
            <a:endParaRPr lang="en-GB" u="sng" dirty="0"/>
          </a:p>
          <a:p>
            <a:endParaRPr lang="en-GB" b="1" dirty="0"/>
          </a:p>
          <a:p>
            <a:r>
              <a:rPr lang="en-GB" b="0" u="sng" dirty="0"/>
              <a:t>Get inspired film and discussion (5 minutes)</a:t>
            </a:r>
          </a:p>
          <a:p>
            <a:pPr marL="0" indent="0">
              <a:buFont typeface="Arial" panose="020B0604020202020204" pitchFamily="34" charset="0"/>
              <a:buNone/>
            </a:pPr>
            <a:endParaRPr lang="en-US" b="1" dirty="0"/>
          </a:p>
          <a:p>
            <a:r>
              <a:rPr lang="en-US" b="0" dirty="0"/>
              <a:t>Watch the Action Pack video again and discuss the following questions:</a:t>
            </a:r>
          </a:p>
          <a:p>
            <a:endParaRPr lang="en-US" b="0" dirty="0"/>
          </a:p>
          <a:p>
            <a:pPr marL="171450" indent="-171450">
              <a:buFont typeface="Arial" panose="020B0604020202020204" pitchFamily="34" charset="0"/>
              <a:buChar char="•"/>
            </a:pPr>
            <a:r>
              <a:rPr lang="en-GB" sz="1200" b="1" dirty="0"/>
              <a:t>What materials do the Action Pack use to create their characters?</a:t>
            </a:r>
          </a:p>
          <a:p>
            <a:pPr marL="171450" indent="-171450">
              <a:buFont typeface="Arial" panose="020B0604020202020204" pitchFamily="34" charset="0"/>
              <a:buChar char="•"/>
            </a:pPr>
            <a:r>
              <a:rPr lang="en-GB" sz="1200" b="1" dirty="0"/>
              <a:t>What facts do you hear about recycling?</a:t>
            </a:r>
          </a:p>
          <a:p>
            <a:pPr marL="171450" indent="-171450">
              <a:buFont typeface="Arial" panose="020B0604020202020204" pitchFamily="34" charset="0"/>
              <a:buChar char="•"/>
            </a:pPr>
            <a:r>
              <a:rPr lang="en-GB" sz="1200" b="1" dirty="0"/>
              <a:t>What effect did the Action Pack film have on you?</a:t>
            </a:r>
          </a:p>
          <a:p>
            <a:pPr marL="171450" indent="-171450">
              <a:buFont typeface="Arial" panose="020B0604020202020204" pitchFamily="34" charset="0"/>
              <a:buChar char="•"/>
            </a:pPr>
            <a:r>
              <a:rPr lang="en-GB" sz="1200" b="1" dirty="0"/>
              <a:t>What was the main message in the film?</a:t>
            </a:r>
          </a:p>
          <a:p>
            <a:pPr marL="171450" indent="-171450">
              <a:buFont typeface="Arial" panose="020B0604020202020204" pitchFamily="34" charset="0"/>
              <a:buChar char="•"/>
            </a:pPr>
            <a:r>
              <a:rPr lang="en-GB" sz="1200" b="1" dirty="0"/>
              <a:t>Did the film inspire you to take action? How did it do this?</a:t>
            </a:r>
          </a:p>
          <a:p>
            <a:endParaRPr lang="en-US" b="0" dirty="0"/>
          </a:p>
          <a:p>
            <a:endParaRPr lang="en-US" b="0" dirty="0"/>
          </a:p>
        </p:txBody>
      </p:sp>
      <p:sp>
        <p:nvSpPr>
          <p:cNvPr id="4" name="Slide Number Placeholder 3"/>
          <p:cNvSpPr>
            <a:spLocks noGrp="1"/>
          </p:cNvSpPr>
          <p:nvPr>
            <p:ph type="sldNum" sz="quarter" idx="5"/>
          </p:nvPr>
        </p:nvSpPr>
        <p:spPr/>
        <p:txBody>
          <a:bodyPr/>
          <a:lstStyle/>
          <a:p>
            <a:fld id="{9F8E0B39-1F67-4288-B220-B5B235CDD28B}" type="slidenum">
              <a:rPr lang="en-GB" smtClean="0"/>
              <a:t>10</a:t>
            </a:fld>
            <a:endParaRPr lang="en-GB"/>
          </a:p>
        </p:txBody>
      </p:sp>
    </p:spTree>
    <p:extLst>
      <p:ext uri="{BB962C8B-B14F-4D97-AF65-F5344CB8AC3E}">
        <p14:creationId xmlns:p14="http://schemas.microsoft.com/office/powerpoint/2010/main" val="1992628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Learning aim and success criteria (1 minute)</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r>
              <a:rPr lang="en-GB" dirty="0"/>
              <a:t>Introduce the learning aim.</a:t>
            </a:r>
          </a:p>
          <a:p>
            <a:endParaRPr lang="en-GB" dirty="0"/>
          </a:p>
          <a:p>
            <a:r>
              <a:rPr lang="en-GB" dirty="0"/>
              <a:t>Reinforce that pupils shows should not just encourage others to recycle not only </a:t>
            </a:r>
            <a:r>
              <a:rPr lang="en-GB" b="1" dirty="0"/>
              <a:t>more</a:t>
            </a:r>
            <a:r>
              <a:rPr lang="en-GB" dirty="0"/>
              <a:t> often but </a:t>
            </a:r>
            <a:r>
              <a:rPr lang="en-GB" b="1" dirty="0"/>
              <a:t>better</a:t>
            </a:r>
            <a:r>
              <a:rPr lang="en-GB" dirty="0"/>
              <a:t> e.g. thinking about what problems/mistakes their audience might make when recycling e.g. not remembering to rinse their tins or plastic bottles, mixing recyclable and non-recyclable materials, forgetting to recycle from the bathroom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11</a:t>
            </a:fld>
            <a:endParaRPr lang="en-GB"/>
          </a:p>
        </p:txBody>
      </p:sp>
    </p:spTree>
    <p:extLst>
      <p:ext uri="{BB962C8B-B14F-4D97-AF65-F5344CB8AC3E}">
        <p14:creationId xmlns:p14="http://schemas.microsoft.com/office/powerpoint/2010/main" val="364956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Create your character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Create your character (10 minutes)</a:t>
            </a:r>
          </a:p>
          <a:p>
            <a:endParaRPr lang="en-GB" b="1" dirty="0"/>
          </a:p>
          <a:p>
            <a:r>
              <a:rPr lang="en-GB" dirty="0"/>
              <a:t>Ask pupils (working independently or with a partner) to use the </a:t>
            </a:r>
            <a:r>
              <a:rPr lang="en-GB" b="1" dirty="0"/>
              <a:t>My character activity sheet (slide 21) </a:t>
            </a:r>
            <a:r>
              <a:rPr lang="en-GB" dirty="0"/>
              <a:t>to think about their character.</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dirty="0"/>
              <a:t>Why have you chosen that animal? </a:t>
            </a:r>
          </a:p>
          <a:p>
            <a:pPr marL="171450" indent="-171450">
              <a:buFont typeface="Arial" panose="020B0604020202020204" pitchFamily="34" charset="0"/>
              <a:buChar char="•"/>
            </a:pPr>
            <a:r>
              <a:rPr lang="en-GB" dirty="0"/>
              <a:t>What is your character’s most important character trait?</a:t>
            </a:r>
          </a:p>
          <a:p>
            <a:pPr marL="171450" indent="-171450">
              <a:buFont typeface="Arial" panose="020B0604020202020204" pitchFamily="34" charset="0"/>
              <a:buChar char="•"/>
            </a:pPr>
            <a:r>
              <a:rPr lang="en-GB" dirty="0"/>
              <a:t>Why does your character want more people to recycle?</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Please note: We suggest pupils’ character’s should be an animal to help inspire pupils and reinforce the impact recycling can have on the natural world. However, we do encourage creativity, so entries that are mystical creatures/original creations are also allowed as long as they inspire others to recycle more and better!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highlight the </a:t>
            </a:r>
            <a:r>
              <a:rPr lang="en-GB" b="1" dirty="0"/>
              <a:t>My character activity sheet </a:t>
            </a:r>
            <a:r>
              <a:rPr lang="en-GB" dirty="0"/>
              <a:t>word bank to help pupils design their character. </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Challenge: </a:t>
            </a:r>
            <a:r>
              <a:rPr lang="en-GB" b="0" dirty="0"/>
              <a:t>when selecting key words to describe their characters, ask pupils to consider w</a:t>
            </a:r>
            <a:r>
              <a:rPr lang="en-US" b="0" dirty="0"/>
              <a:t>hat characteristics they think are important for </a:t>
            </a:r>
            <a:r>
              <a:rPr lang="en-GB" b="0" dirty="0"/>
              <a:t>a character who wants to persuade others to recycle? </a:t>
            </a:r>
            <a:r>
              <a:rPr lang="en-US" b="0" dirty="0"/>
              <a:t>(e.g. brave and outspoken to spread the word, helpful to inform and support others, or friendly and happy to help persuade?) </a:t>
            </a:r>
            <a:r>
              <a:rPr lang="en-US" dirty="0"/>
              <a:t>Use the example animals on the </a:t>
            </a:r>
            <a:r>
              <a:rPr lang="en-US" b="1" dirty="0"/>
              <a:t>Personification activity sheet </a:t>
            </a:r>
            <a:r>
              <a:rPr lang="en-US" dirty="0"/>
              <a:t>(Slide 22) to start pupils thinking about the animal they could create and </a:t>
            </a:r>
            <a:r>
              <a:rPr lang="en-US" b="1" dirty="0"/>
              <a:t>personify</a:t>
            </a:r>
            <a:r>
              <a:rPr lang="en-US" dirty="0"/>
              <a:t> to be their character. </a:t>
            </a:r>
            <a:r>
              <a:rPr lang="en-US" b="0" dirty="0"/>
              <a:t>Discuss with the class:</a:t>
            </a:r>
          </a:p>
          <a:p>
            <a:pPr marL="171450" indent="-171450">
              <a:buFont typeface="Arial" panose="020B0604020202020204" pitchFamily="34" charset="0"/>
              <a:buChar char="•"/>
            </a:pPr>
            <a:r>
              <a:rPr lang="en-US" dirty="0"/>
              <a:t>What animals or creatures could you create? (Think about the materials available, and what animals might help spread the world about recycling.)</a:t>
            </a:r>
          </a:p>
          <a:p>
            <a:pPr marL="171450" indent="-171450">
              <a:buFont typeface="Arial" panose="020B0604020202020204" pitchFamily="34" charset="0"/>
              <a:buChar char="•"/>
            </a:pPr>
            <a:r>
              <a:rPr lang="en-US" dirty="0"/>
              <a:t>Why have you chosen that animal/creature? (This could be for practical reasons, or initial story ideas e.g. a whale could be made from a plastic bottle with carboard fins, or a whale lives in the sea, which is where a lot of rubbish goes if we don’t recycle!) </a:t>
            </a:r>
          </a:p>
          <a:p>
            <a:pPr marL="171450" indent="-171450">
              <a:buFont typeface="Arial" panose="020B0604020202020204" pitchFamily="34" charset="0"/>
              <a:buChar char="•"/>
            </a:pPr>
            <a:r>
              <a:rPr lang="en-US" dirty="0"/>
              <a:t>What characteristics do you think that animal might have? (Make clear there are no right or wrong answers!)</a:t>
            </a:r>
          </a:p>
          <a:p>
            <a:pPr marL="0" indent="0">
              <a:buFont typeface="Arial" panose="020B0604020202020204" pitchFamily="34" charset="0"/>
              <a:buNone/>
            </a:pPr>
            <a:endParaRPr lang="en-US" dirty="0"/>
          </a:p>
          <a:p>
            <a:pPr marL="0" indent="0">
              <a:buFont typeface="Arial" panose="020B0604020202020204" pitchFamily="34" charset="0"/>
              <a:buNone/>
            </a:pPr>
            <a:r>
              <a:rPr lang="en-US" b="0" dirty="0"/>
              <a:t>Ask pupils to think of further animals they could create – e.g. what animals do they think would be most affected if people don’t recycle?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fld id="{9F8E0B39-1F67-4288-B220-B5B235CDD28B}" type="slidenum">
              <a:rPr lang="en-GB" smtClean="0"/>
              <a:t>12</a:t>
            </a:fld>
            <a:endParaRPr lang="en-GB"/>
          </a:p>
        </p:txBody>
      </p:sp>
    </p:spTree>
    <p:extLst>
      <p:ext uri="{BB962C8B-B14F-4D97-AF65-F5344CB8AC3E}">
        <p14:creationId xmlns:p14="http://schemas.microsoft.com/office/powerpoint/2010/main" val="39113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48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5985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910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0333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7146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6" name="Footer Placeholder 5">
            <a:extLst>
              <a:ext uri="{FF2B5EF4-FFF2-40B4-BE49-F238E27FC236}">
                <a16:creationId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2348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8" name="Footer Placeholder 7">
            <a:extLst>
              <a:ext uri="{FF2B5EF4-FFF2-40B4-BE49-F238E27FC236}">
                <a16:creationId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9222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4" name="Footer Placeholder 3">
            <a:extLst>
              <a:ext uri="{FF2B5EF4-FFF2-40B4-BE49-F238E27FC236}">
                <a16:creationId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3742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3" name="Footer Placeholder 2">
            <a:extLst>
              <a:ext uri="{FF2B5EF4-FFF2-40B4-BE49-F238E27FC236}">
                <a16:creationId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6361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6" name="Footer Placeholder 5">
            <a:extLst>
              <a:ext uri="{FF2B5EF4-FFF2-40B4-BE49-F238E27FC236}">
                <a16:creationId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51815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16/01/2020</a:t>
            </a:fld>
            <a:endParaRPr lang="en-GB"/>
          </a:p>
        </p:txBody>
      </p:sp>
      <p:sp>
        <p:nvSpPr>
          <p:cNvPr id="6" name="Footer Placeholder 5">
            <a:extLst>
              <a:ext uri="{FF2B5EF4-FFF2-40B4-BE49-F238E27FC236}">
                <a16:creationId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4626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16/01/2020</a:t>
            </a:fld>
            <a:endParaRPr lang="en-GB"/>
          </a:p>
        </p:txBody>
      </p:sp>
      <p:sp>
        <p:nvSpPr>
          <p:cNvPr id="5" name="Footer Placeholder 4">
            <a:extLst>
              <a:ext uri="{FF2B5EF4-FFF2-40B4-BE49-F238E27FC236}">
                <a16:creationId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126721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6.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30.jpeg"/><Relationship Id="rId5" Type="http://schemas.openxmlformats.org/officeDocument/2006/relationships/image" Target="../media/image9.jpeg"/><Relationship Id="rId10" Type="http://schemas.openxmlformats.org/officeDocument/2006/relationships/image" Target="../media/image29.jpeg"/><Relationship Id="rId4" Type="http://schemas.openxmlformats.org/officeDocument/2006/relationships/image" Target="../media/image8.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partnerenquiries@wrap.org.uk" TargetMode="External"/><Relationship Id="rId4" Type="http://schemas.openxmlformats.org/officeDocument/2006/relationships/hyperlink" Target="http://www.recyclenow.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64321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013800-C90B-A241-AA58-49096C627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bk object 17">
            <a:extLst>
              <a:ext uri="{FF2B5EF4-FFF2-40B4-BE49-F238E27FC236}">
                <a16:creationId xmlns:a16="http://schemas.microsoft.com/office/drawing/2014/main" id="{1EF5288B-C1B3-F242-BDD4-7E7855D422CD}"/>
              </a:ext>
            </a:extLst>
          </p:cNvPr>
          <p:cNvSpPr/>
          <p:nvPr/>
        </p:nvSpPr>
        <p:spPr>
          <a:xfrm>
            <a:off x="5489793" y="616846"/>
            <a:ext cx="2379345" cy="504190"/>
          </a:xfrm>
          <a:custGeom>
            <a:avLst/>
            <a:gdLst/>
            <a:ahLst/>
            <a:cxnLst/>
            <a:rect l="l" t="t" r="r" b="b"/>
            <a:pathLst>
              <a:path w="2379345" h="504190">
                <a:moveTo>
                  <a:pt x="14719" y="0"/>
                </a:moveTo>
                <a:lnTo>
                  <a:pt x="0" y="421589"/>
                </a:lnTo>
                <a:lnTo>
                  <a:pt x="2364359" y="504151"/>
                </a:lnTo>
                <a:lnTo>
                  <a:pt x="2379091" y="82562"/>
                </a:lnTo>
                <a:lnTo>
                  <a:pt x="14719" y="0"/>
                </a:lnTo>
                <a:close/>
              </a:path>
            </a:pathLst>
          </a:custGeom>
          <a:solidFill>
            <a:srgbClr val="77C043"/>
          </a:solidFill>
        </p:spPr>
        <p:txBody>
          <a:bodyPr wrap="square" lIns="0" tIns="0" rIns="0" bIns="0" rtlCol="0"/>
          <a:lstStyle/>
          <a:p>
            <a:endParaRPr/>
          </a:p>
        </p:txBody>
      </p:sp>
      <p:sp>
        <p:nvSpPr>
          <p:cNvPr id="4" name="bk object 18">
            <a:extLst>
              <a:ext uri="{FF2B5EF4-FFF2-40B4-BE49-F238E27FC236}">
                <a16:creationId xmlns:a16="http://schemas.microsoft.com/office/drawing/2014/main" id="{42A89F6B-8528-9E47-87B6-7B083DE64F43}"/>
              </a:ext>
            </a:extLst>
          </p:cNvPr>
          <p:cNvSpPr/>
          <p:nvPr/>
        </p:nvSpPr>
        <p:spPr>
          <a:xfrm>
            <a:off x="4349582" y="503996"/>
            <a:ext cx="3469450" cy="89693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bk object 19">
            <a:extLst>
              <a:ext uri="{FF2B5EF4-FFF2-40B4-BE49-F238E27FC236}">
                <a16:creationId xmlns:a16="http://schemas.microsoft.com/office/drawing/2014/main" id="{8539FE8C-4D50-E641-AFFE-490FEF4618E8}"/>
              </a:ext>
            </a:extLst>
          </p:cNvPr>
          <p:cNvSpPr/>
          <p:nvPr/>
        </p:nvSpPr>
        <p:spPr>
          <a:xfrm>
            <a:off x="5517659" y="1533003"/>
            <a:ext cx="1158798" cy="25835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Picture 5">
            <a:extLst>
              <a:ext uri="{FF2B5EF4-FFF2-40B4-BE49-F238E27FC236}">
                <a16:creationId xmlns:a16="http://schemas.microsoft.com/office/drawing/2014/main" id="{3A8E4743-BAB6-3F45-8AD7-D96C66A087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315" y="890229"/>
            <a:ext cx="10609370" cy="5967771"/>
          </a:xfrm>
          <a:prstGeom prst="rect">
            <a:avLst/>
          </a:prstGeom>
        </p:spPr>
      </p:pic>
    </p:spTree>
    <p:extLst>
      <p:ext uri="{BB962C8B-B14F-4D97-AF65-F5344CB8AC3E}">
        <p14:creationId xmlns:p14="http://schemas.microsoft.com/office/powerpoint/2010/main" val="398471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EDA638-EA74-5B45-9B7C-5E7AF77229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2F6A818-F581-C24D-889B-91DDA76CBB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046"/>
          <a:stretch/>
        </p:blipFill>
        <p:spPr>
          <a:xfrm>
            <a:off x="0" y="0"/>
            <a:ext cx="12192000" cy="1848465"/>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id="{90D62E6F-DEEF-F64C-BA35-0C3D1CD7F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3997" y="2198914"/>
            <a:ext cx="8139167" cy="4169228"/>
          </a:xfrm>
          <a:prstGeom prst="rect">
            <a:avLst/>
          </a:prstGeom>
        </p:spPr>
      </p:pic>
      <p:sp>
        <p:nvSpPr>
          <p:cNvPr id="11" name="TextBox 10">
            <a:extLst>
              <a:ext uri="{FF2B5EF4-FFF2-40B4-BE49-F238E27FC236}">
                <a16:creationId xmlns:a16="http://schemas.microsoft.com/office/drawing/2014/main" id="{6FC9D650-DB42-6547-8778-E229479A6FFE}"/>
              </a:ext>
            </a:extLst>
          </p:cNvPr>
          <p:cNvSpPr txBox="1"/>
          <p:nvPr/>
        </p:nvSpPr>
        <p:spPr>
          <a:xfrm>
            <a:off x="1592389" y="1913567"/>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Can I make a film or show to help others recycle more and better?</a:t>
            </a:r>
            <a:endParaRPr lang="en-GB" sz="1500" dirty="0">
              <a:solidFill>
                <a:srgbClr val="369236"/>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F7FB3CC-9D9C-AF44-9D91-F572326EBA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5700" y="333470"/>
            <a:ext cx="4800600" cy="1066800"/>
          </a:xfrm>
          <a:prstGeom prst="rect">
            <a:avLst/>
          </a:prstGeom>
        </p:spPr>
      </p:pic>
      <p:sp>
        <p:nvSpPr>
          <p:cNvPr id="18" name="TextBox 17">
            <a:extLst>
              <a:ext uri="{FF2B5EF4-FFF2-40B4-BE49-F238E27FC236}">
                <a16:creationId xmlns:a16="http://schemas.microsoft.com/office/drawing/2014/main" id="{8E5FB872-ED74-AA4D-A451-ACE285E03257}"/>
              </a:ext>
            </a:extLst>
          </p:cNvPr>
          <p:cNvSpPr txBox="1"/>
          <p:nvPr/>
        </p:nvSpPr>
        <p:spPr>
          <a:xfrm>
            <a:off x="2538070" y="3495003"/>
            <a:ext cx="7051700" cy="1600438"/>
          </a:xfrm>
          <a:prstGeom prst="rect">
            <a:avLst/>
          </a:prstGeom>
          <a:noFill/>
        </p:spPr>
        <p:txBody>
          <a:bodyPr wrap="square" rtlCol="0">
            <a:spAutoFit/>
          </a:bodyPr>
          <a:lstStyle/>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understand and employ personification to create my own animal character</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use recyclable or reusable materials to design and build an animal character / puppet</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identify and understand the key features in a script</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understand and explain to others what can be recycled in my area</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use facts and figures to support my message and grab my audience's attention </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(optional) create a fun, creative and original film/show that will inspire others to recycle both more often and better.</a:t>
            </a:r>
          </a:p>
        </p:txBody>
      </p:sp>
      <p:pic>
        <p:nvPicPr>
          <p:cNvPr id="3" name="Picture 2">
            <a:extLst>
              <a:ext uri="{FF2B5EF4-FFF2-40B4-BE49-F238E27FC236}">
                <a16:creationId xmlns:a16="http://schemas.microsoft.com/office/drawing/2014/main" id="{7DFD155C-C50F-6449-9D30-F18DA5723115}"/>
              </a:ext>
            </a:extLst>
          </p:cNvPr>
          <p:cNvPicPr>
            <a:picLocks noChangeAspect="1"/>
          </p:cNvPicPr>
          <p:nvPr/>
        </p:nvPicPr>
        <p:blipFill>
          <a:blip r:embed="rId7"/>
          <a:stretch>
            <a:fillRect/>
          </a:stretch>
        </p:blipFill>
        <p:spPr>
          <a:xfrm>
            <a:off x="2538070" y="2732899"/>
            <a:ext cx="2841755" cy="1079500"/>
          </a:xfrm>
          <a:prstGeom prst="rect">
            <a:avLst/>
          </a:prstGeom>
        </p:spPr>
      </p:pic>
    </p:spTree>
    <p:extLst>
      <p:ext uri="{BB962C8B-B14F-4D97-AF65-F5344CB8AC3E}">
        <p14:creationId xmlns:p14="http://schemas.microsoft.com/office/powerpoint/2010/main" val="408312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A59C8-64DA-3F4D-9270-2194F3531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2255521" y="2234974"/>
            <a:ext cx="7164542" cy="4486275"/>
          </a:xfrm>
        </p:spPr>
        <p:txBody>
          <a:bodyPr numCol="1">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1: Create your character </a:t>
            </a:r>
            <a:r>
              <a:rPr lang="en-GB" sz="1800" dirty="0">
                <a:latin typeface="Arial" panose="020B0604020202020204" pitchFamily="34" charset="0"/>
                <a:cs typeface="Arial" panose="020B0604020202020204" pitchFamily="34" charset="0"/>
              </a:rPr>
              <a:t>– use recyclable materials to design and make your own animal recycling superstar</a:t>
            </a:r>
          </a:p>
          <a:p>
            <a:pPr marL="0" indent="0">
              <a:buNone/>
            </a:pPr>
            <a:r>
              <a:rPr lang="en-GB" sz="1800" dirty="0">
                <a:latin typeface="Arial" panose="020B0604020202020204" pitchFamily="34" charset="0"/>
                <a:cs typeface="Arial" panose="020B0604020202020204" pitchFamily="34" charset="0"/>
              </a:rPr>
              <a:t>Remember: your character should be:</a:t>
            </a:r>
          </a:p>
          <a:p>
            <a:r>
              <a:rPr lang="en-GB" sz="1600" b="1" dirty="0">
                <a:solidFill>
                  <a:srgbClr val="369236"/>
                </a:solidFill>
                <a:latin typeface="Arial" panose="020B0604020202020204" pitchFamily="34" charset="0"/>
                <a:cs typeface="Arial" panose="020B0604020202020204" pitchFamily="34" charset="0"/>
              </a:rPr>
              <a:t>an animal or creature </a:t>
            </a:r>
            <a:r>
              <a:rPr lang="en-GB" sz="1600" dirty="0">
                <a:latin typeface="Arial" panose="020B0604020202020204" pitchFamily="34" charset="0"/>
                <a:cs typeface="Arial" panose="020B0604020202020204" pitchFamily="34" charset="0"/>
              </a:rPr>
              <a:t>(this can be any animal, from the sea, land, or sky!)</a:t>
            </a:r>
          </a:p>
          <a:p>
            <a:r>
              <a:rPr lang="en-GB" sz="1600" b="1" dirty="0">
                <a:solidFill>
                  <a:srgbClr val="369236"/>
                </a:solidFill>
                <a:latin typeface="Arial" panose="020B0604020202020204" pitchFamily="34" charset="0"/>
                <a:cs typeface="Arial" panose="020B0604020202020204" pitchFamily="34" charset="0"/>
              </a:rPr>
              <a:t>made of recyclable or reusable materials</a:t>
            </a:r>
          </a:p>
          <a:p>
            <a:r>
              <a:rPr lang="en-GB" sz="1600" b="1" dirty="0">
                <a:solidFill>
                  <a:srgbClr val="369236"/>
                </a:solidFill>
                <a:latin typeface="Arial" panose="020B0604020202020204" pitchFamily="34" charset="0"/>
                <a:cs typeface="Arial" panose="020B0604020202020204" pitchFamily="34" charset="0"/>
              </a:rPr>
              <a:t>memorable</a:t>
            </a:r>
            <a:r>
              <a:rPr lang="en-GB" sz="1600" dirty="0">
                <a:latin typeface="Arial" panose="020B0604020202020204" pitchFamily="34" charset="0"/>
                <a:cs typeface="Arial" panose="020B0604020202020204" pitchFamily="34" charset="0"/>
              </a:rPr>
              <a:t> – what will make your character stand out to people who watch your show or film? What makes them different from other characters?</a:t>
            </a:r>
          </a:p>
          <a:p>
            <a:r>
              <a:rPr lang="en-GB" sz="1600" b="1" dirty="0">
                <a:solidFill>
                  <a:srgbClr val="369236"/>
                </a:solidFill>
                <a:latin typeface="Arial" panose="020B0604020202020204" pitchFamily="34" charset="0"/>
                <a:cs typeface="Arial" panose="020B0604020202020204" pitchFamily="34" charset="0"/>
              </a:rPr>
              <a:t>passionate about recycling </a:t>
            </a:r>
            <a:r>
              <a:rPr lang="en-GB" sz="1600" dirty="0">
                <a:latin typeface="Arial" panose="020B0604020202020204" pitchFamily="34" charset="0"/>
                <a:cs typeface="Arial" panose="020B0604020202020204" pitchFamily="34" charset="0"/>
              </a:rPr>
              <a:t>and ready to inspire others to recycle more and better! </a:t>
            </a: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464377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510B6B-C549-EC4C-98E5-673B029DFA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880533" y="1580322"/>
            <a:ext cx="10515600" cy="4545596"/>
          </a:xfrm>
        </p:spPr>
        <p:txBody>
          <a:bodyPr>
            <a:normAutofit/>
          </a:bodyPr>
          <a:lstStyle/>
          <a:p>
            <a:pPr marL="0" indent="0">
              <a:buNone/>
            </a:pPr>
            <a:endParaRPr lang="en-GB" dirty="0"/>
          </a:p>
          <a:p>
            <a:pPr marL="0" indent="0">
              <a:buNone/>
            </a:pPr>
            <a:endParaRPr lang="en-GB" dirty="0">
              <a:solidFill>
                <a:srgbClr val="FF0000"/>
              </a:solidFill>
            </a:endParaRPr>
          </a:p>
          <a:p>
            <a:pPr marL="0" indent="0">
              <a:buNone/>
            </a:pPr>
            <a:endParaRPr lang="en-GB" dirty="0"/>
          </a:p>
          <a:p>
            <a:pPr marL="0" indent="0">
              <a:buNone/>
            </a:pPr>
            <a:endParaRPr lang="en-US" dirty="0"/>
          </a:p>
        </p:txBody>
      </p:sp>
      <p:pic>
        <p:nvPicPr>
          <p:cNvPr id="14" name="Picture 13">
            <a:extLst>
              <a:ext uri="{FF2B5EF4-FFF2-40B4-BE49-F238E27FC236}">
                <a16:creationId xmlns:a16="http://schemas.microsoft.com/office/drawing/2014/main" id="{4B88C628-2EBA-8E4B-9EE2-A86DE6E84A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158" t="1654" r="6194" b="-1654"/>
          <a:stretch/>
        </p:blipFill>
        <p:spPr>
          <a:xfrm>
            <a:off x="439505" y="1798242"/>
            <a:ext cx="2533278" cy="1918423"/>
          </a:xfrm>
          <a:prstGeom prst="cloud">
            <a:avLst/>
          </a:prstGeom>
        </p:spPr>
      </p:pic>
      <p:pic>
        <p:nvPicPr>
          <p:cNvPr id="15" name="Picture 14">
            <a:extLst>
              <a:ext uri="{FF2B5EF4-FFF2-40B4-BE49-F238E27FC236}">
                <a16:creationId xmlns:a16="http://schemas.microsoft.com/office/drawing/2014/main" id="{F13641DB-647A-CE44-973F-BB55FFDC69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93" t="17094" r="15895" b="-310"/>
          <a:stretch/>
        </p:blipFill>
        <p:spPr>
          <a:xfrm>
            <a:off x="5891324" y="1744492"/>
            <a:ext cx="2794934" cy="1945517"/>
          </a:xfrm>
          <a:prstGeom prst="cloud">
            <a:avLst/>
          </a:prstGeom>
        </p:spPr>
      </p:pic>
      <p:pic>
        <p:nvPicPr>
          <p:cNvPr id="16" name="Picture 15">
            <a:extLst>
              <a:ext uri="{FF2B5EF4-FFF2-40B4-BE49-F238E27FC236}">
                <a16:creationId xmlns:a16="http://schemas.microsoft.com/office/drawing/2014/main" id="{8117F8FC-275E-CB47-BD5D-7E67F6D1D4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965" t="24057" r="16454" b="5922"/>
          <a:stretch/>
        </p:blipFill>
        <p:spPr>
          <a:xfrm>
            <a:off x="366262" y="3921039"/>
            <a:ext cx="2533277" cy="1848085"/>
          </a:xfrm>
          <a:prstGeom prst="cloud">
            <a:avLst/>
          </a:prstGeom>
        </p:spPr>
      </p:pic>
      <p:pic>
        <p:nvPicPr>
          <p:cNvPr id="17" name="Picture 16">
            <a:extLst>
              <a:ext uri="{FF2B5EF4-FFF2-40B4-BE49-F238E27FC236}">
                <a16:creationId xmlns:a16="http://schemas.microsoft.com/office/drawing/2014/main" id="{33052C8B-1F29-8041-9961-1E281F58418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44" t="5042" r="7216" b="174"/>
          <a:stretch/>
        </p:blipFill>
        <p:spPr>
          <a:xfrm>
            <a:off x="3162262" y="1913150"/>
            <a:ext cx="2635136" cy="1803515"/>
          </a:xfrm>
          <a:prstGeom prst="cloud">
            <a:avLst/>
          </a:prstGeom>
        </p:spPr>
      </p:pic>
      <p:pic>
        <p:nvPicPr>
          <p:cNvPr id="4" name="Picture 3">
            <a:extLst>
              <a:ext uri="{FF2B5EF4-FFF2-40B4-BE49-F238E27FC236}">
                <a16:creationId xmlns:a16="http://schemas.microsoft.com/office/drawing/2014/main" id="{E56DBB95-520C-4740-BDDB-780F7DCC6C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886" t="-5" r="14" b="1553"/>
          <a:stretch/>
        </p:blipFill>
        <p:spPr>
          <a:xfrm>
            <a:off x="3068336" y="3921039"/>
            <a:ext cx="2822988" cy="1848085"/>
          </a:xfrm>
          <a:prstGeom prst="cloud">
            <a:avLst/>
          </a:prstGeom>
        </p:spPr>
      </p:pic>
      <p:pic>
        <p:nvPicPr>
          <p:cNvPr id="6" name="Picture 5">
            <a:extLst>
              <a:ext uri="{FF2B5EF4-FFF2-40B4-BE49-F238E27FC236}">
                <a16:creationId xmlns:a16="http://schemas.microsoft.com/office/drawing/2014/main" id="{F560D815-79D6-9E44-A36A-85A1C15533F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907" t="8243" r="18362" b="5448"/>
          <a:stretch/>
        </p:blipFill>
        <p:spPr>
          <a:xfrm>
            <a:off x="6023563" y="3752915"/>
            <a:ext cx="2741141" cy="2016209"/>
          </a:xfrm>
          <a:prstGeom prst="cloud">
            <a:avLst/>
          </a:prstGeom>
        </p:spPr>
      </p:pic>
      <p:pic>
        <p:nvPicPr>
          <p:cNvPr id="9" name="Picture 8">
            <a:extLst>
              <a:ext uri="{FF2B5EF4-FFF2-40B4-BE49-F238E27FC236}">
                <a16:creationId xmlns:a16="http://schemas.microsoft.com/office/drawing/2014/main" id="{0DB46832-209D-A744-AAE1-F2F4E7AB83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961" r="14624"/>
          <a:stretch/>
        </p:blipFill>
        <p:spPr>
          <a:xfrm>
            <a:off x="9007226" y="3752915"/>
            <a:ext cx="2557704" cy="2067018"/>
          </a:xfrm>
          <a:prstGeom prst="cloud">
            <a:avLst/>
          </a:prstGeom>
        </p:spPr>
      </p:pic>
      <p:pic>
        <p:nvPicPr>
          <p:cNvPr id="11" name="Picture 10">
            <a:extLst>
              <a:ext uri="{FF2B5EF4-FFF2-40B4-BE49-F238E27FC236}">
                <a16:creationId xmlns:a16="http://schemas.microsoft.com/office/drawing/2014/main" id="{B0231187-9AE0-774A-9416-0D8EBB839C5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7879" t="5856" r="7872" b="22"/>
          <a:stretch/>
        </p:blipFill>
        <p:spPr>
          <a:xfrm>
            <a:off x="8957067" y="1838444"/>
            <a:ext cx="2486029" cy="1838018"/>
          </a:xfrm>
          <a:prstGeom prst="cloud">
            <a:avLst/>
          </a:prstGeom>
        </p:spPr>
      </p:pic>
    </p:spTree>
    <p:extLst>
      <p:ext uri="{BB962C8B-B14F-4D97-AF65-F5344CB8AC3E}">
        <p14:creationId xmlns:p14="http://schemas.microsoft.com/office/powerpoint/2010/main" val="99505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F36BC-6ADA-AE4B-A203-E6CE8CDE68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5D1BF6F-5191-4AE0-AA60-3B4CF5B5FEFC}"/>
              </a:ext>
            </a:extLst>
          </p:cNvPr>
          <p:cNvSpPr>
            <a:spLocks noGrp="1"/>
          </p:cNvSpPr>
          <p:nvPr>
            <p:ph idx="1"/>
          </p:nvPr>
        </p:nvSpPr>
        <p:spPr>
          <a:xfrm>
            <a:off x="1501585" y="1906483"/>
            <a:ext cx="9417425" cy="399369"/>
          </a:xfrm>
        </p:spPr>
        <p:txBody>
          <a:bodyPr numCol="1">
            <a:normAutofit/>
          </a:bodyPr>
          <a:lstStyle/>
          <a:p>
            <a:pPr marL="0" indent="0" algn="ctr">
              <a:buNone/>
            </a:pPr>
            <a:r>
              <a:rPr lang="en-GB" sz="1600" dirty="0">
                <a:latin typeface="Arial" panose="020B0604020202020204" pitchFamily="34" charset="0"/>
                <a:cs typeface="Arial" panose="020B0604020202020204" pitchFamily="34" charset="0"/>
              </a:rPr>
              <a:t>Put your Eco Show’s message into practice by making sure your character puppet is eco-friendly!</a:t>
            </a:r>
          </a:p>
        </p:txBody>
      </p:sp>
      <p:sp>
        <p:nvSpPr>
          <p:cNvPr id="10" name="Rectangle 9">
            <a:extLst>
              <a:ext uri="{FF2B5EF4-FFF2-40B4-BE49-F238E27FC236}">
                <a16:creationId xmlns:a16="http://schemas.microsoft.com/office/drawing/2014/main" id="{8357216F-5264-3F4B-9339-240C5B2E2B7A}"/>
              </a:ext>
            </a:extLst>
          </p:cNvPr>
          <p:cNvSpPr/>
          <p:nvPr/>
        </p:nvSpPr>
        <p:spPr>
          <a:xfrm>
            <a:off x="1654628" y="3146870"/>
            <a:ext cx="3788229" cy="1815882"/>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Check all the materials you use can be recycled in your area</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Use butterfly clips, bulldog clips or sticky tack to build your model.</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Take care cutting out any shapes to make sure you don’t waste materials.</a:t>
            </a:r>
          </a:p>
        </p:txBody>
      </p:sp>
      <p:sp>
        <p:nvSpPr>
          <p:cNvPr id="11" name="Rectangle 10">
            <a:extLst>
              <a:ext uri="{FF2B5EF4-FFF2-40B4-BE49-F238E27FC236}">
                <a16:creationId xmlns:a16="http://schemas.microsoft.com/office/drawing/2014/main" id="{811B8EAD-0116-0743-A6A9-55A14007A9CB}"/>
              </a:ext>
            </a:extLst>
          </p:cNvPr>
          <p:cNvSpPr/>
          <p:nvPr/>
        </p:nvSpPr>
        <p:spPr>
          <a:xfrm>
            <a:off x="6794309" y="3135983"/>
            <a:ext cx="3788229" cy="2677656"/>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Decorate your model with non-recyclable materials like glitter, glue, stickers, tissues, cotton wool or foil wrapping paper (remember the scrunch test)! </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Glue/combine your materials together so they can’t be taken apart again. (Remember it’s harder to recycle objects made of lots of different materials.)</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Use materials that aren’t widely recycled, such as plastic sticky tape! </a:t>
            </a:r>
          </a:p>
        </p:txBody>
      </p:sp>
    </p:spTree>
    <p:extLst>
      <p:ext uri="{BB962C8B-B14F-4D97-AF65-F5344CB8AC3E}">
        <p14:creationId xmlns:p14="http://schemas.microsoft.com/office/powerpoint/2010/main" val="262339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C7F3D5-66E5-1D48-8614-67E7422E0D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2309327" y="2234975"/>
            <a:ext cx="7553130" cy="4486275"/>
          </a:xfrm>
        </p:spPr>
        <p:txBody>
          <a:bodyPr numCol="1">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2: Create your script </a:t>
            </a:r>
            <a:r>
              <a:rPr lang="en-GB" sz="1800" dirty="0">
                <a:latin typeface="Arial" panose="020B0604020202020204" pitchFamily="34" charset="0"/>
                <a:cs typeface="Arial" panose="020B0604020202020204" pitchFamily="34" charset="0"/>
              </a:rPr>
              <a:t>– personalise our script, or get creative and write your own</a:t>
            </a:r>
          </a:p>
          <a:p>
            <a:pPr marL="0" indent="0">
              <a:buNone/>
            </a:pPr>
            <a:r>
              <a:rPr lang="en-GB" sz="1600" dirty="0">
                <a:latin typeface="Arial" panose="020B0604020202020204" pitchFamily="34" charset="0"/>
                <a:cs typeface="Arial" panose="020B0604020202020204" pitchFamily="34" charset="0"/>
              </a:rPr>
              <a:t>Your script should:</a:t>
            </a:r>
          </a:p>
          <a:p>
            <a:r>
              <a:rPr lang="en-GB" sz="1600" b="1" dirty="0">
                <a:latin typeface="Arial" panose="020B0604020202020204" pitchFamily="34" charset="0"/>
                <a:cs typeface="Arial" panose="020B0604020202020204" pitchFamily="34" charset="0"/>
              </a:rPr>
              <a:t> </a:t>
            </a:r>
            <a:r>
              <a:rPr lang="en-GB" sz="1600" b="1" dirty="0">
                <a:solidFill>
                  <a:srgbClr val="369236"/>
                </a:solidFill>
                <a:latin typeface="Arial" panose="020B0604020202020204" pitchFamily="34" charset="0"/>
                <a:cs typeface="Arial" panose="020B0604020202020204" pitchFamily="34" charset="0"/>
              </a:rPr>
              <a:t>inform</a:t>
            </a:r>
            <a:r>
              <a:rPr lang="en-GB" sz="1600" dirty="0">
                <a:latin typeface="Arial" panose="020B0604020202020204" pitchFamily="34" charset="0"/>
                <a:cs typeface="Arial" panose="020B0604020202020204" pitchFamily="34" charset="0"/>
              </a:rPr>
              <a:t> others about what can be recycled in your area</a:t>
            </a:r>
          </a:p>
          <a:p>
            <a:r>
              <a:rPr lang="en-GB" sz="1600" b="1" dirty="0">
                <a:latin typeface="Arial" panose="020B0604020202020204" pitchFamily="34" charset="0"/>
                <a:cs typeface="Arial" panose="020B0604020202020204" pitchFamily="34" charset="0"/>
              </a:rPr>
              <a:t> </a:t>
            </a:r>
            <a:r>
              <a:rPr lang="en-GB" sz="1600" b="1" dirty="0">
                <a:solidFill>
                  <a:srgbClr val="369236"/>
                </a:solidFill>
                <a:latin typeface="Arial" panose="020B0604020202020204" pitchFamily="34" charset="0"/>
                <a:cs typeface="Arial" panose="020B0604020202020204" pitchFamily="34" charset="0"/>
              </a:rPr>
              <a:t>inspire</a:t>
            </a:r>
            <a:r>
              <a:rPr lang="en-GB" sz="1600" dirty="0">
                <a:latin typeface="Arial" panose="020B0604020202020204" pitchFamily="34" charset="0"/>
                <a:cs typeface="Arial" panose="020B0604020202020204" pitchFamily="34" charset="0"/>
              </a:rPr>
              <a:t> you audience to </a:t>
            </a:r>
            <a:r>
              <a:rPr lang="en-GB" sz="1600" b="1" dirty="0">
                <a:solidFill>
                  <a:srgbClr val="369236"/>
                </a:solidFill>
                <a:latin typeface="Arial" panose="020B0604020202020204" pitchFamily="34" charset="0"/>
                <a:cs typeface="Arial" panose="020B0604020202020204" pitchFamily="34" charset="0"/>
              </a:rPr>
              <a:t>recycle more </a:t>
            </a:r>
            <a:r>
              <a:rPr lang="en-GB" sz="1600" dirty="0">
                <a:latin typeface="Arial" panose="020B0604020202020204" pitchFamily="34" charset="0"/>
                <a:cs typeface="Arial" panose="020B0604020202020204" pitchFamily="34" charset="0"/>
              </a:rPr>
              <a:t>and </a:t>
            </a:r>
            <a:r>
              <a:rPr lang="en-GB" sz="1600" b="1" dirty="0">
                <a:solidFill>
                  <a:srgbClr val="369236"/>
                </a:solidFill>
                <a:latin typeface="Arial" panose="020B0604020202020204" pitchFamily="34" charset="0"/>
                <a:cs typeface="Arial" panose="020B0604020202020204" pitchFamily="34" charset="0"/>
              </a:rPr>
              <a:t>better</a:t>
            </a:r>
          </a:p>
          <a:p>
            <a:r>
              <a:rPr lang="en-GB" sz="1600" dirty="0">
                <a:latin typeface="Arial" panose="020B0604020202020204" pitchFamily="34" charset="0"/>
                <a:cs typeface="Arial" panose="020B0604020202020204" pitchFamily="34" charset="0"/>
              </a:rPr>
              <a:t> be formatted as a script with </a:t>
            </a:r>
            <a:r>
              <a:rPr lang="en-GB" sz="1600" b="1" dirty="0">
                <a:solidFill>
                  <a:srgbClr val="369236"/>
                </a:solidFill>
                <a:latin typeface="Arial" panose="020B0604020202020204" pitchFamily="34" charset="0"/>
                <a:cs typeface="Arial" panose="020B0604020202020204" pitchFamily="34" charset="0"/>
              </a:rPr>
              <a:t>dialogue</a:t>
            </a:r>
            <a:r>
              <a:rPr lang="en-GB" sz="1600" dirty="0">
                <a:latin typeface="Arial" panose="020B0604020202020204" pitchFamily="34" charset="0"/>
                <a:cs typeface="Arial" panose="020B0604020202020204" pitchFamily="34" charset="0"/>
              </a:rPr>
              <a:t> and </a:t>
            </a:r>
            <a:r>
              <a:rPr lang="en-GB" sz="1600" b="1" dirty="0">
                <a:solidFill>
                  <a:srgbClr val="369236"/>
                </a:solidFill>
                <a:latin typeface="Arial" panose="020B0604020202020204" pitchFamily="34" charset="0"/>
                <a:cs typeface="Arial" panose="020B0604020202020204" pitchFamily="34" charset="0"/>
              </a:rPr>
              <a:t>stage directions</a:t>
            </a:r>
          </a:p>
          <a:p>
            <a:r>
              <a:rPr lang="en-GB" sz="1600" dirty="0">
                <a:latin typeface="Arial" panose="020B0604020202020204" pitchFamily="34" charset="0"/>
                <a:cs typeface="Arial" panose="020B0604020202020204" pitchFamily="34" charset="0"/>
              </a:rPr>
              <a:t> star one (or more) of your </a:t>
            </a:r>
            <a:r>
              <a:rPr lang="en-GB" sz="1600" b="1" dirty="0">
                <a:solidFill>
                  <a:srgbClr val="369236"/>
                </a:solidFill>
                <a:latin typeface="Arial" panose="020B0604020202020204" pitchFamily="34" charset="0"/>
                <a:cs typeface="Arial" panose="020B0604020202020204" pitchFamily="34" charset="0"/>
              </a:rPr>
              <a:t>characters</a:t>
            </a:r>
            <a:r>
              <a:rPr lang="en-GB" sz="1600" dirty="0">
                <a:solidFill>
                  <a:srgbClr val="369236"/>
                </a:solidFill>
                <a:latin typeface="Arial" panose="020B0604020202020204" pitchFamily="34" charset="0"/>
                <a:cs typeface="Arial" panose="020B0604020202020204" pitchFamily="34" charset="0"/>
              </a:rPr>
              <a:t>!</a:t>
            </a: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325405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BCB92-5A03-B941-B13C-281C6F46C1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2F66578-9C6E-984B-995B-5E593ED19BB4}"/>
              </a:ext>
            </a:extLst>
          </p:cNvPr>
          <p:cNvSpPr/>
          <p:nvPr/>
        </p:nvSpPr>
        <p:spPr>
          <a:xfrm>
            <a:off x="1687285" y="3166482"/>
            <a:ext cx="3766457" cy="923330"/>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Don’t try to say too much at once – choose one or two simple main messages to include in your script</a:t>
            </a:r>
          </a:p>
        </p:txBody>
      </p:sp>
      <p:sp>
        <p:nvSpPr>
          <p:cNvPr id="11" name="Rectangle 10">
            <a:extLst>
              <a:ext uri="{FF2B5EF4-FFF2-40B4-BE49-F238E27FC236}">
                <a16:creationId xmlns:a16="http://schemas.microsoft.com/office/drawing/2014/main" id="{6A60A991-322E-274A-BE57-12F0922DCBC3}"/>
              </a:ext>
            </a:extLst>
          </p:cNvPr>
          <p:cNvSpPr/>
          <p:nvPr/>
        </p:nvSpPr>
        <p:spPr>
          <a:xfrm>
            <a:off x="6977742" y="3304982"/>
            <a:ext cx="2993571" cy="646331"/>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Support your message with interesting stats and facts</a:t>
            </a:r>
          </a:p>
        </p:txBody>
      </p:sp>
      <p:sp>
        <p:nvSpPr>
          <p:cNvPr id="12" name="TextBox 11">
            <a:extLst>
              <a:ext uri="{FF2B5EF4-FFF2-40B4-BE49-F238E27FC236}">
                <a16:creationId xmlns:a16="http://schemas.microsoft.com/office/drawing/2014/main" id="{7D98A678-8E69-F24D-AE8E-31BE51B8EC57}"/>
              </a:ext>
            </a:extLst>
          </p:cNvPr>
          <p:cNvSpPr txBox="1"/>
          <p:nvPr/>
        </p:nvSpPr>
        <p:spPr>
          <a:xfrm>
            <a:off x="1651300" y="2083898"/>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It is important to think about your main message:</a:t>
            </a:r>
            <a:endParaRPr lang="en-GB" sz="1500" dirty="0">
              <a:solidFill>
                <a:srgbClr val="3692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0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99A536-9AA5-CA4C-AD9D-CACBA80F9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6276A2E-0921-534B-BB0A-4E8239B32851}"/>
              </a:ext>
            </a:extLst>
          </p:cNvPr>
          <p:cNvSpPr txBox="1"/>
          <p:nvPr/>
        </p:nvSpPr>
        <p:spPr>
          <a:xfrm>
            <a:off x="1570618" y="1949427"/>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Before you write your script, you should also consider</a:t>
            </a:r>
            <a:endParaRPr lang="en-GB" sz="1500" dirty="0">
              <a:solidFill>
                <a:srgbClr val="36923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572FDF1-3BA6-C14F-92D3-99722DD1B6EE}"/>
              </a:ext>
            </a:extLst>
          </p:cNvPr>
          <p:cNvSpPr/>
          <p:nvPr/>
        </p:nvSpPr>
        <p:spPr>
          <a:xfrm>
            <a:off x="1676401" y="3413835"/>
            <a:ext cx="3766457" cy="369332"/>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Who is your main audience? </a:t>
            </a:r>
          </a:p>
        </p:txBody>
      </p:sp>
      <p:sp>
        <p:nvSpPr>
          <p:cNvPr id="12" name="Rectangle 11">
            <a:extLst>
              <a:ext uri="{FF2B5EF4-FFF2-40B4-BE49-F238E27FC236}">
                <a16:creationId xmlns:a16="http://schemas.microsoft.com/office/drawing/2014/main" id="{19BC791B-CFEA-3041-AAAC-CD13036686DC}"/>
              </a:ext>
            </a:extLst>
          </p:cNvPr>
          <p:cNvSpPr/>
          <p:nvPr/>
        </p:nvSpPr>
        <p:spPr>
          <a:xfrm>
            <a:off x="6934199" y="3345507"/>
            <a:ext cx="2993571" cy="646331"/>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What is most important for them to know? </a:t>
            </a:r>
          </a:p>
        </p:txBody>
      </p:sp>
    </p:spTree>
    <p:extLst>
      <p:ext uri="{BB962C8B-B14F-4D97-AF65-F5344CB8AC3E}">
        <p14:creationId xmlns:p14="http://schemas.microsoft.com/office/powerpoint/2010/main" val="2630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486AF-04A5-434F-A078-7165BDEB93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D5649C07-2367-E54E-B4DC-345A4ECC3C26}"/>
              </a:ext>
            </a:extLst>
          </p:cNvPr>
          <p:cNvSpPr txBox="1">
            <a:spLocks/>
          </p:cNvSpPr>
          <p:nvPr/>
        </p:nvSpPr>
        <p:spPr>
          <a:xfrm>
            <a:off x="2286000" y="2217868"/>
            <a:ext cx="7467600" cy="448627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369236"/>
                </a:solidFill>
                <a:latin typeface="Arial" panose="020B0604020202020204" pitchFamily="34" charset="0"/>
                <a:cs typeface="Arial" panose="020B0604020202020204" pitchFamily="34" charset="0"/>
              </a:rPr>
              <a:t>Task 3: Shoot your film/stage your play </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lights, camera,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action pack! Put yourself in the director’s chair and make your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story come to life</a:t>
            </a:r>
          </a:p>
          <a:p>
            <a:pPr marL="0" indent="0">
              <a:buNone/>
            </a:pPr>
            <a:r>
              <a:rPr lang="en-GB" sz="1600" b="1" dirty="0">
                <a:solidFill>
                  <a:srgbClr val="369236"/>
                </a:solidFill>
                <a:latin typeface="Arial" panose="020B0604020202020204" pitchFamily="34" charset="0"/>
                <a:cs typeface="Arial" panose="020B0604020202020204" pitchFamily="34" charset="0"/>
              </a:rPr>
              <a:t>Your group should:</a:t>
            </a:r>
          </a:p>
          <a:p>
            <a:r>
              <a:rPr lang="en-GB" sz="1600" b="1" dirty="0">
                <a:solidFill>
                  <a:srgbClr val="369236"/>
                </a:solidFill>
                <a:latin typeface="Arial" panose="020B0604020202020204" pitchFamily="34" charset="0"/>
                <a:cs typeface="Arial" panose="020B0604020202020204" pitchFamily="34" charset="0"/>
              </a:rPr>
              <a:t>assign roles </a:t>
            </a:r>
            <a:r>
              <a:rPr lang="en-GB" sz="1600" dirty="0">
                <a:latin typeface="Arial" panose="020B0604020202020204" pitchFamily="34" charset="0"/>
                <a:cs typeface="Arial" panose="020B0604020202020204" pitchFamily="34" charset="0"/>
              </a:rPr>
              <a:t>– you will need a camera operator, a director and puppeteers</a:t>
            </a:r>
          </a:p>
          <a:p>
            <a:r>
              <a:rPr lang="en-GB" sz="1600" b="1" dirty="0">
                <a:solidFill>
                  <a:srgbClr val="369236"/>
                </a:solidFill>
                <a:latin typeface="Arial" panose="020B0604020202020204" pitchFamily="34" charset="0"/>
                <a:cs typeface="Arial" panose="020B0604020202020204" pitchFamily="34" charset="0"/>
              </a:rPr>
              <a:t>plan the best shots </a:t>
            </a:r>
            <a:r>
              <a:rPr lang="en-GB" sz="1600" dirty="0">
                <a:latin typeface="Arial" panose="020B0604020202020204" pitchFamily="34" charset="0"/>
                <a:cs typeface="Arial" panose="020B0604020202020204" pitchFamily="34" charset="0"/>
              </a:rPr>
              <a:t>for your film – film in portrait, not landscape and make sure you show your puppets, but not the puppeteers</a:t>
            </a:r>
          </a:p>
          <a:p>
            <a:r>
              <a:rPr lang="en-GB" sz="1600" b="1" dirty="0">
                <a:solidFill>
                  <a:srgbClr val="369236"/>
                </a:solidFill>
                <a:latin typeface="Arial" panose="020B0604020202020204" pitchFamily="34" charset="0"/>
                <a:cs typeface="Arial" panose="020B0604020202020204" pitchFamily="34" charset="0"/>
              </a:rPr>
              <a:t>rehearse</a:t>
            </a:r>
            <a:r>
              <a:rPr lang="en-GB" sz="1600" b="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your script – make sure everyone knows what to do when the director says action</a:t>
            </a:r>
          </a:p>
          <a:p>
            <a:r>
              <a:rPr lang="en-GB" sz="1600" dirty="0">
                <a:latin typeface="Arial" panose="020B0604020202020204" pitchFamily="34" charset="0"/>
                <a:cs typeface="Arial" panose="020B0604020202020204" pitchFamily="34" charset="0"/>
              </a:rPr>
              <a:t>hold the camera </a:t>
            </a:r>
            <a:r>
              <a:rPr lang="en-GB" sz="1600" b="1" dirty="0">
                <a:solidFill>
                  <a:srgbClr val="369236"/>
                </a:solidFill>
                <a:latin typeface="Arial" panose="020B0604020202020204" pitchFamily="34" charset="0"/>
                <a:cs typeface="Arial" panose="020B0604020202020204" pitchFamily="34" charset="0"/>
              </a:rPr>
              <a:t>steady </a:t>
            </a:r>
            <a:r>
              <a:rPr lang="en-GB" sz="1600" dirty="0">
                <a:latin typeface="Arial" panose="020B0604020202020204" pitchFamily="34" charset="0"/>
                <a:cs typeface="Arial" panose="020B0604020202020204" pitchFamily="34" charset="0"/>
              </a:rPr>
              <a:t>– can the camera operator rest the camera on a flat surface while filming?</a:t>
            </a:r>
          </a:p>
          <a:p>
            <a:r>
              <a:rPr lang="en-GB" sz="1600" b="1" dirty="0">
                <a:solidFill>
                  <a:srgbClr val="369236"/>
                </a:solidFill>
                <a:latin typeface="Arial" panose="020B0604020202020204" pitchFamily="34" charset="0"/>
                <a:cs typeface="Arial" panose="020B0604020202020204" pitchFamily="34" charset="0"/>
              </a:rPr>
              <a:t>test </a:t>
            </a:r>
            <a:r>
              <a:rPr lang="en-GB" sz="1600" dirty="0">
                <a:latin typeface="Arial" panose="020B0604020202020204" pitchFamily="34" charset="0"/>
                <a:cs typeface="Arial" panose="020B0604020202020204" pitchFamily="34" charset="0"/>
              </a:rPr>
              <a:t>your camera and sound before filming – is everything working properly?</a:t>
            </a:r>
            <a:endParaRPr lang="en-GB" sz="2300" dirty="0"/>
          </a:p>
          <a:p>
            <a:pPr marL="0" indent="0">
              <a:buFont typeface="Arial" panose="020B0604020202020204" pitchFamily="34" charse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690457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0E1842-1A0F-AD4F-A103-4DD1B7DDD5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98C898B-B3BB-4326-8B70-259244DEF977}"/>
              </a:ext>
            </a:extLst>
          </p:cNvPr>
          <p:cNvSpPr>
            <a:spLocks noGrp="1"/>
          </p:cNvSpPr>
          <p:nvPr>
            <p:ph idx="1"/>
          </p:nvPr>
        </p:nvSpPr>
        <p:spPr>
          <a:xfrm>
            <a:off x="2267339" y="2067672"/>
            <a:ext cx="8128518" cy="1363889"/>
          </a:xfrm>
        </p:spPr>
        <p:txBody>
          <a:bodyPr>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4: Tell the world </a:t>
            </a:r>
            <a:r>
              <a:rPr lang="en-GB" sz="1800" dirty="0">
                <a:latin typeface="Arial" panose="020B0604020202020204" pitchFamily="34" charset="0"/>
                <a:cs typeface="Arial" panose="020B0604020202020204" pitchFamily="34" charset="0"/>
              </a:rPr>
              <a:t>– join Action Pack members up and down the country by sharing your work with your school, your family, your wider community – and with </a:t>
            </a:r>
            <a:r>
              <a:rPr lang="en-GB" sz="1800" b="1" dirty="0">
                <a:solidFill>
                  <a:srgbClr val="369236"/>
                </a:solidFill>
                <a:latin typeface="Arial" panose="020B0604020202020204" pitchFamily="34" charset="0"/>
                <a:cs typeface="Arial" panose="020B0604020202020204" pitchFamily="34" charset="0"/>
              </a:rPr>
              <a:t>Recycle Now</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for a chance to win a prize!</a:t>
            </a:r>
          </a:p>
          <a:p>
            <a:pPr marL="0" indent="0">
              <a:buNone/>
            </a:pPr>
            <a:r>
              <a:rPr lang="en-GB" sz="1800" dirty="0">
                <a:latin typeface="Arial" panose="020B0604020202020204" pitchFamily="34" charset="0"/>
                <a:cs typeface="Arial" panose="020B0604020202020204" pitchFamily="34" charset="0"/>
              </a:rPr>
              <a:t>Share your work through…</a:t>
            </a:r>
          </a:p>
          <a:p>
            <a:pPr marL="0" indent="0">
              <a:buNone/>
            </a:pPr>
            <a:endParaRPr lang="en-GB" dirty="0"/>
          </a:p>
          <a:p>
            <a:pPr marL="0" indent="0">
              <a:buNone/>
            </a:pPr>
            <a:endParaRPr lang="en-GB" dirty="0"/>
          </a:p>
          <a:p>
            <a:pPr marL="0" indent="0">
              <a:buNone/>
            </a:pPr>
            <a:endParaRPr lang="en-GB" b="1" dirty="0"/>
          </a:p>
        </p:txBody>
      </p:sp>
      <p:sp>
        <p:nvSpPr>
          <p:cNvPr id="12" name="Rectangle 11">
            <a:extLst>
              <a:ext uri="{FF2B5EF4-FFF2-40B4-BE49-F238E27FC236}">
                <a16:creationId xmlns:a16="http://schemas.microsoft.com/office/drawing/2014/main" id="{B204B2AC-E7F3-8843-962E-0AE3FD8BF294}"/>
              </a:ext>
            </a:extLst>
          </p:cNvPr>
          <p:cNvSpPr/>
          <p:nvPr/>
        </p:nvSpPr>
        <p:spPr>
          <a:xfrm>
            <a:off x="10210800" y="3960951"/>
            <a:ext cx="1371600" cy="338554"/>
          </a:xfrm>
          <a:prstGeom prst="rect">
            <a:avLst/>
          </a:prstGeom>
        </p:spPr>
        <p:txBody>
          <a:bodyPr wrap="square">
            <a:spAutoFit/>
          </a:bodyPr>
          <a:lstStyle/>
          <a:p>
            <a:pPr algn="ctr"/>
            <a:r>
              <a:rPr lang="en-GB" sz="1600" dirty="0">
                <a:solidFill>
                  <a:schemeClr val="bg1"/>
                </a:solidFill>
              </a:rPr>
              <a:t>the local press </a:t>
            </a:r>
          </a:p>
        </p:txBody>
      </p:sp>
      <p:sp>
        <p:nvSpPr>
          <p:cNvPr id="13" name="Rectangle 12">
            <a:extLst>
              <a:ext uri="{FF2B5EF4-FFF2-40B4-BE49-F238E27FC236}">
                <a16:creationId xmlns:a16="http://schemas.microsoft.com/office/drawing/2014/main" id="{33C36B26-6A58-0249-ACD4-AD93ADC09B63}"/>
              </a:ext>
            </a:extLst>
          </p:cNvPr>
          <p:cNvSpPr/>
          <p:nvPr/>
        </p:nvSpPr>
        <p:spPr>
          <a:xfrm>
            <a:off x="671383" y="3701534"/>
            <a:ext cx="1407788" cy="830997"/>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school social media challenges </a:t>
            </a:r>
            <a:endParaRPr lang="en-US" sz="16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3551205-2A4C-5D47-A48F-D5E10BC526CB}"/>
              </a:ext>
            </a:extLst>
          </p:cNvPr>
          <p:cNvSpPr/>
          <p:nvPr/>
        </p:nvSpPr>
        <p:spPr>
          <a:xfrm>
            <a:off x="2697978" y="3832161"/>
            <a:ext cx="1188221" cy="584775"/>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the school newsletter     </a:t>
            </a:r>
          </a:p>
        </p:txBody>
      </p:sp>
      <p:sp>
        <p:nvSpPr>
          <p:cNvPr id="15" name="Rectangle 14">
            <a:extLst>
              <a:ext uri="{FF2B5EF4-FFF2-40B4-BE49-F238E27FC236}">
                <a16:creationId xmlns:a16="http://schemas.microsoft.com/office/drawing/2014/main" id="{65F86CD8-132B-604B-A2F6-C7D1B7242B06}"/>
              </a:ext>
            </a:extLst>
          </p:cNvPr>
          <p:cNvSpPr/>
          <p:nvPr/>
        </p:nvSpPr>
        <p:spPr>
          <a:xfrm>
            <a:off x="4687008" y="3810392"/>
            <a:ext cx="1136849" cy="584775"/>
          </a:xfrm>
          <a:prstGeom prst="rect">
            <a:avLst/>
          </a:prstGeom>
        </p:spPr>
        <p:txBody>
          <a:bodyPr wrap="square">
            <a:spAutoFit/>
          </a:bodyPr>
          <a:lstStyle/>
          <a:p>
            <a:r>
              <a:rPr lang="en-GB" sz="1600" dirty="0">
                <a:solidFill>
                  <a:schemeClr val="bg1"/>
                </a:solidFill>
                <a:latin typeface="Arial" panose="020B0604020202020204" pitchFamily="34" charset="0"/>
                <a:cs typeface="Arial" panose="020B0604020202020204" pitchFamily="34" charset="0"/>
              </a:rPr>
              <a:t>a parents’ assembly </a:t>
            </a:r>
            <a:endParaRPr lang="en-US" sz="16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E9AEC2F-351A-7040-A960-74F77B7739BB}"/>
              </a:ext>
            </a:extLst>
          </p:cNvPr>
          <p:cNvSpPr/>
          <p:nvPr/>
        </p:nvSpPr>
        <p:spPr>
          <a:xfrm>
            <a:off x="6452479" y="3853935"/>
            <a:ext cx="1309036" cy="584775"/>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the local council</a:t>
            </a:r>
          </a:p>
        </p:txBody>
      </p:sp>
      <p:sp>
        <p:nvSpPr>
          <p:cNvPr id="17" name="Rectangle 16">
            <a:extLst>
              <a:ext uri="{FF2B5EF4-FFF2-40B4-BE49-F238E27FC236}">
                <a16:creationId xmlns:a16="http://schemas.microsoft.com/office/drawing/2014/main" id="{06F732DD-D589-4748-B954-83CEFFC23704}"/>
              </a:ext>
            </a:extLst>
          </p:cNvPr>
          <p:cNvSpPr/>
          <p:nvPr/>
        </p:nvSpPr>
        <p:spPr>
          <a:xfrm>
            <a:off x="8291260" y="3723305"/>
            <a:ext cx="1429684" cy="830997"/>
          </a:xfrm>
          <a:prstGeom prst="rect">
            <a:avLst/>
          </a:prstGeom>
        </p:spPr>
        <p:txBody>
          <a:bodyPr wrap="square">
            <a:spAutoFit/>
          </a:bodyPr>
          <a:lstStyle/>
          <a:p>
            <a:pPr algn="ctr"/>
            <a:r>
              <a:rPr lang="en-GB" sz="1600" dirty="0">
                <a:solidFill>
                  <a:schemeClr val="bg1"/>
                </a:solidFill>
              </a:rPr>
              <a:t>parents’ </a:t>
            </a:r>
            <a:r>
              <a:rPr lang="en-GB" sz="1600" dirty="0" err="1">
                <a:solidFill>
                  <a:schemeClr val="bg1"/>
                </a:solidFill>
              </a:rPr>
              <a:t>Whatsapp</a:t>
            </a:r>
            <a:r>
              <a:rPr lang="en-GB" sz="1600" dirty="0">
                <a:solidFill>
                  <a:schemeClr val="bg1"/>
                </a:solidFill>
              </a:rPr>
              <a:t> group </a:t>
            </a:r>
            <a:endParaRPr lang="en-US" sz="1600" dirty="0">
              <a:solidFill>
                <a:schemeClr val="bg1"/>
              </a:solidFill>
            </a:endParaRPr>
          </a:p>
        </p:txBody>
      </p:sp>
    </p:spTree>
    <p:extLst>
      <p:ext uri="{BB962C8B-B14F-4D97-AF65-F5344CB8AC3E}">
        <p14:creationId xmlns:p14="http://schemas.microsoft.com/office/powerpoint/2010/main" val="377324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F0637-733F-F44F-8809-3BCCFA46BC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F2E393A-2DA3-854B-AFA0-4819C40C5168}"/>
              </a:ext>
            </a:extLst>
          </p:cNvPr>
          <p:cNvSpPr txBox="1"/>
          <p:nvPr/>
        </p:nvSpPr>
        <p:spPr>
          <a:xfrm>
            <a:off x="-65314" y="2623538"/>
            <a:ext cx="12241763" cy="2369880"/>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Create a film or show to help others in your community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to recycle </a:t>
            </a:r>
            <a:r>
              <a:rPr lang="en-GB" sz="2400" b="1" dirty="0">
                <a:latin typeface="Arial" panose="020B0604020202020204" pitchFamily="34" charset="0"/>
                <a:cs typeface="Arial" panose="020B0604020202020204" pitchFamily="34" charset="0"/>
              </a:rPr>
              <a:t>more,</a:t>
            </a:r>
            <a:r>
              <a:rPr lang="en-GB" sz="2400" dirty="0">
                <a:latin typeface="Arial" panose="020B0604020202020204" pitchFamily="34" charset="0"/>
                <a:cs typeface="Arial" panose="020B0604020202020204" pitchFamily="34" charset="0"/>
              </a:rPr>
              <a:t> and recycle </a:t>
            </a:r>
            <a:r>
              <a:rPr lang="en-GB" sz="2400" b="1" dirty="0">
                <a:latin typeface="Arial" panose="020B0604020202020204" pitchFamily="34" charset="0"/>
                <a:cs typeface="Arial" panose="020B0604020202020204" pitchFamily="34" charset="0"/>
              </a:rPr>
              <a:t>better</a:t>
            </a:r>
            <a:r>
              <a:rPr lang="en-GB" sz="2400" dirty="0">
                <a:latin typeface="Arial" panose="020B0604020202020204" pitchFamily="34" charset="0"/>
                <a:cs typeface="Arial" panose="020B0604020202020204" pitchFamily="34" charset="0"/>
              </a:rPr>
              <a:t>. </a:t>
            </a:r>
          </a:p>
          <a:p>
            <a:pPr algn="ctr"/>
            <a:endParaRPr lang="en-GB" sz="3200"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Curriculum links: PSHE, Art, English</a:t>
            </a:r>
          </a:p>
          <a:p>
            <a:pPr algn="ctr"/>
            <a:r>
              <a:rPr lang="en-GB" sz="2000" dirty="0">
                <a:latin typeface="Arial" panose="020B0604020202020204" pitchFamily="34" charset="0"/>
                <a:cs typeface="Arial" panose="020B0604020202020204" pitchFamily="34" charset="0"/>
              </a:rPr>
              <a:t>Time required: 60-120 minutes </a:t>
            </a:r>
          </a:p>
          <a:p>
            <a:endParaRPr lang="en-GB" sz="2800" dirty="0"/>
          </a:p>
        </p:txBody>
      </p:sp>
    </p:spTree>
    <p:extLst>
      <p:ext uri="{BB962C8B-B14F-4D97-AF65-F5344CB8AC3E}">
        <p14:creationId xmlns:p14="http://schemas.microsoft.com/office/powerpoint/2010/main" val="384007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1B449-F8C9-B24A-B315-08A1600D809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1127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79342-7BA4-AA44-A6FF-7D7FD50B5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bk object 16">
            <a:extLst>
              <a:ext uri="{FF2B5EF4-FFF2-40B4-BE49-F238E27FC236}">
                <a16:creationId xmlns:a16="http://schemas.microsoft.com/office/drawing/2014/main" id="{3DC86C9B-C45B-B042-966C-773CBE6DC141}"/>
              </a:ext>
            </a:extLst>
          </p:cNvPr>
          <p:cNvSpPr/>
          <p:nvPr/>
        </p:nvSpPr>
        <p:spPr>
          <a:xfrm>
            <a:off x="6604099" y="2013938"/>
            <a:ext cx="5013078" cy="312904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bk object 17">
            <a:extLst>
              <a:ext uri="{FF2B5EF4-FFF2-40B4-BE49-F238E27FC236}">
                <a16:creationId xmlns:a16="http://schemas.microsoft.com/office/drawing/2014/main" id="{7569CB69-0AF8-FD47-9119-B474281D5F82}"/>
              </a:ext>
            </a:extLst>
          </p:cNvPr>
          <p:cNvSpPr/>
          <p:nvPr/>
        </p:nvSpPr>
        <p:spPr>
          <a:xfrm>
            <a:off x="6671182" y="5264976"/>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endParaRPr/>
          </a:p>
        </p:txBody>
      </p:sp>
      <p:sp>
        <p:nvSpPr>
          <p:cNvPr id="6" name="bk object 18">
            <a:extLst>
              <a:ext uri="{FF2B5EF4-FFF2-40B4-BE49-F238E27FC236}">
                <a16:creationId xmlns:a16="http://schemas.microsoft.com/office/drawing/2014/main" id="{FD62D71E-BC6C-7042-BDA9-96DF683A7483}"/>
              </a:ext>
            </a:extLst>
          </p:cNvPr>
          <p:cNvSpPr/>
          <p:nvPr/>
        </p:nvSpPr>
        <p:spPr>
          <a:xfrm>
            <a:off x="6671182" y="6578868"/>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4706" y="19049"/>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endParaRPr/>
          </a:p>
        </p:txBody>
      </p:sp>
      <p:sp>
        <p:nvSpPr>
          <p:cNvPr id="7" name="bk object 19">
            <a:extLst>
              <a:ext uri="{FF2B5EF4-FFF2-40B4-BE49-F238E27FC236}">
                <a16:creationId xmlns:a16="http://schemas.microsoft.com/office/drawing/2014/main" id="{6D0C4536-C166-274F-9B3C-4855EBE7A01E}"/>
              </a:ext>
            </a:extLst>
          </p:cNvPr>
          <p:cNvSpPr/>
          <p:nvPr/>
        </p:nvSpPr>
        <p:spPr>
          <a:xfrm>
            <a:off x="480652" y="2004012"/>
            <a:ext cx="5959569" cy="31463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bk object 20">
            <a:extLst>
              <a:ext uri="{FF2B5EF4-FFF2-40B4-BE49-F238E27FC236}">
                <a16:creationId xmlns:a16="http://schemas.microsoft.com/office/drawing/2014/main" id="{FEF460C1-0093-074C-A143-E91B0E15A752}"/>
              </a:ext>
            </a:extLst>
          </p:cNvPr>
          <p:cNvSpPr/>
          <p:nvPr/>
        </p:nvSpPr>
        <p:spPr>
          <a:xfrm>
            <a:off x="6579005" y="5312824"/>
            <a:ext cx="67310" cy="1320800"/>
          </a:xfrm>
          <a:custGeom>
            <a:avLst/>
            <a:gdLst/>
            <a:ahLst/>
            <a:cxnLst/>
            <a:rect l="l" t="t" r="r" b="b"/>
            <a:pathLst>
              <a:path w="67309" h="1320800">
                <a:moveTo>
                  <a:pt x="23633" y="1295399"/>
                </a:moveTo>
                <a:lnTo>
                  <a:pt x="11869"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9474" y="1282699"/>
                </a:lnTo>
                <a:lnTo>
                  <a:pt x="10588"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704"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27" y="660399"/>
                </a:lnTo>
                <a:lnTo>
                  <a:pt x="55994" y="647699"/>
                </a:lnTo>
                <a:close/>
              </a:path>
              <a:path w="67309" h="1320800">
                <a:moveTo>
                  <a:pt x="61950" y="622299"/>
                </a:moveTo>
                <a:lnTo>
                  <a:pt x="38442" y="622299"/>
                </a:lnTo>
                <a:lnTo>
                  <a:pt x="37642" y="634999"/>
                </a:lnTo>
                <a:lnTo>
                  <a:pt x="35979" y="634999"/>
                </a:lnTo>
                <a:lnTo>
                  <a:pt x="34455"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5" y="482599"/>
                </a:lnTo>
                <a:lnTo>
                  <a:pt x="45512" y="507999"/>
                </a:lnTo>
                <a:lnTo>
                  <a:pt x="44819"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976" y="25399"/>
                </a:moveTo>
                <a:lnTo>
                  <a:pt x="40881" y="25399"/>
                </a:lnTo>
                <a:lnTo>
                  <a:pt x="40170"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76" y="25399"/>
                </a:lnTo>
                <a:close/>
              </a:path>
              <a:path w="67309" h="1320800">
                <a:moveTo>
                  <a:pt x="61074" y="12699"/>
                </a:moveTo>
                <a:lnTo>
                  <a:pt x="42506" y="12699"/>
                </a:lnTo>
                <a:lnTo>
                  <a:pt x="41211"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endParaRPr/>
          </a:p>
        </p:txBody>
      </p:sp>
      <p:sp>
        <p:nvSpPr>
          <p:cNvPr id="9" name="bk object 21">
            <a:extLst>
              <a:ext uri="{FF2B5EF4-FFF2-40B4-BE49-F238E27FC236}">
                <a16:creationId xmlns:a16="http://schemas.microsoft.com/office/drawing/2014/main" id="{FC834DF0-DBE4-9D4B-8272-3826EB17DBFA}"/>
              </a:ext>
            </a:extLst>
          </p:cNvPr>
          <p:cNvSpPr/>
          <p:nvPr/>
        </p:nvSpPr>
        <p:spPr>
          <a:xfrm>
            <a:off x="11556137"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8" y="111099"/>
                </a:lnTo>
                <a:lnTo>
                  <a:pt x="50325" y="123901"/>
                </a:lnTo>
                <a:lnTo>
                  <a:pt x="50668" y="130441"/>
                </a:lnTo>
                <a:lnTo>
                  <a:pt x="51417" y="142481"/>
                </a:lnTo>
                <a:lnTo>
                  <a:pt x="51658" y="148602"/>
                </a:lnTo>
                <a:lnTo>
                  <a:pt x="51794" y="154901"/>
                </a:lnTo>
                <a:lnTo>
                  <a:pt x="51840" y="175553"/>
                </a:lnTo>
                <a:lnTo>
                  <a:pt x="51684" y="184416"/>
                </a:lnTo>
                <a:lnTo>
                  <a:pt x="51264" y="202505"/>
                </a:lnTo>
                <a:lnTo>
                  <a:pt x="51018" y="216255"/>
                </a:lnTo>
                <a:lnTo>
                  <a:pt x="51354" y="256819"/>
                </a:lnTo>
                <a:lnTo>
                  <a:pt x="53523" y="308009"/>
                </a:lnTo>
                <a:lnTo>
                  <a:pt x="54427" y="324269"/>
                </a:lnTo>
                <a:lnTo>
                  <a:pt x="55962" y="353711"/>
                </a:lnTo>
                <a:lnTo>
                  <a:pt x="58224" y="412506"/>
                </a:lnTo>
                <a:lnTo>
                  <a:pt x="59250" y="456541"/>
                </a:lnTo>
                <a:lnTo>
                  <a:pt x="59621" y="500443"/>
                </a:lnTo>
                <a:lnTo>
                  <a:pt x="59069" y="514900"/>
                </a:lnTo>
                <a:lnTo>
                  <a:pt x="55354" y="558355"/>
                </a:lnTo>
                <a:lnTo>
                  <a:pt x="52066" y="587432"/>
                </a:lnTo>
                <a:lnTo>
                  <a:pt x="50452" y="602035"/>
                </a:lnTo>
                <a:lnTo>
                  <a:pt x="48979" y="616699"/>
                </a:lnTo>
                <a:lnTo>
                  <a:pt x="43822" y="674890"/>
                </a:lnTo>
                <a:lnTo>
                  <a:pt x="41026" y="703910"/>
                </a:lnTo>
                <a:lnTo>
                  <a:pt x="35757" y="762053"/>
                </a:lnTo>
                <a:lnTo>
                  <a:pt x="32846" y="805820"/>
                </a:lnTo>
                <a:lnTo>
                  <a:pt x="31385" y="849731"/>
                </a:lnTo>
                <a:lnTo>
                  <a:pt x="30939" y="863810"/>
                </a:lnTo>
                <a:lnTo>
                  <a:pt x="28316" y="906437"/>
                </a:lnTo>
                <a:lnTo>
                  <a:pt x="22553" y="963152"/>
                </a:lnTo>
                <a:lnTo>
                  <a:pt x="15476" y="1019848"/>
                </a:lnTo>
                <a:lnTo>
                  <a:pt x="9801" y="1065261"/>
                </a:lnTo>
                <a:lnTo>
                  <a:pt x="4859" y="1110876"/>
                </a:lnTo>
                <a:lnTo>
                  <a:pt x="1357" y="1156590"/>
                </a:lnTo>
                <a:lnTo>
                  <a:pt x="0" y="1202299"/>
                </a:lnTo>
                <a:lnTo>
                  <a:pt x="1493" y="1247902"/>
                </a:lnTo>
                <a:lnTo>
                  <a:pt x="2563" y="1260561"/>
                </a:lnTo>
                <a:lnTo>
                  <a:pt x="4919" y="1275834"/>
                </a:lnTo>
                <a:lnTo>
                  <a:pt x="8337" y="1283779"/>
                </a:lnTo>
                <a:lnTo>
                  <a:pt x="12593" y="1274457"/>
                </a:lnTo>
                <a:lnTo>
                  <a:pt x="17206" y="1234009"/>
                </a:lnTo>
                <a:lnTo>
                  <a:pt x="20467" y="1175842"/>
                </a:lnTo>
                <a:lnTo>
                  <a:pt x="25678" y="1123654"/>
                </a:lnTo>
                <a:lnTo>
                  <a:pt x="32916" y="1070424"/>
                </a:lnTo>
                <a:lnTo>
                  <a:pt x="40130" y="1016134"/>
                </a:lnTo>
                <a:lnTo>
                  <a:pt x="41757" y="998613"/>
                </a:lnTo>
                <a:lnTo>
                  <a:pt x="37765" y="998613"/>
                </a:lnTo>
                <a:lnTo>
                  <a:pt x="34704" y="987856"/>
                </a:lnTo>
                <a:lnTo>
                  <a:pt x="37625" y="986510"/>
                </a:lnTo>
                <a:lnTo>
                  <a:pt x="39936" y="985418"/>
                </a:lnTo>
                <a:lnTo>
                  <a:pt x="42982" y="985418"/>
                </a:lnTo>
                <a:lnTo>
                  <a:pt x="45270" y="960767"/>
                </a:lnTo>
                <a:lnTo>
                  <a:pt x="47307" y="933015"/>
                </a:lnTo>
                <a:lnTo>
                  <a:pt x="49798" y="905292"/>
                </a:lnTo>
                <a:lnTo>
                  <a:pt x="52318" y="877548"/>
                </a:lnTo>
                <a:lnTo>
                  <a:pt x="54450" y="849591"/>
                </a:lnTo>
                <a:lnTo>
                  <a:pt x="56385" y="822469"/>
                </a:lnTo>
                <a:lnTo>
                  <a:pt x="58766" y="795486"/>
                </a:lnTo>
                <a:lnTo>
                  <a:pt x="61224" y="768689"/>
                </a:lnTo>
                <a:lnTo>
                  <a:pt x="63406" y="741984"/>
                </a:lnTo>
                <a:lnTo>
                  <a:pt x="69718" y="655586"/>
                </a:lnTo>
                <a:lnTo>
                  <a:pt x="72524" y="612889"/>
                </a:lnTo>
                <a:lnTo>
                  <a:pt x="78418" y="549267"/>
                </a:lnTo>
                <a:lnTo>
                  <a:pt x="80070" y="527719"/>
                </a:lnTo>
                <a:lnTo>
                  <a:pt x="81096" y="506120"/>
                </a:lnTo>
                <a:lnTo>
                  <a:pt x="81199" y="484644"/>
                </a:lnTo>
                <a:lnTo>
                  <a:pt x="80348" y="400697"/>
                </a:lnTo>
                <a:lnTo>
                  <a:pt x="79995" y="353711"/>
                </a:lnTo>
                <a:lnTo>
                  <a:pt x="79841" y="324269"/>
                </a:lnTo>
                <a:lnTo>
                  <a:pt x="79802" y="236321"/>
                </a:lnTo>
                <a:lnTo>
                  <a:pt x="80277" y="216255"/>
                </a:lnTo>
                <a:lnTo>
                  <a:pt x="80883" y="196002"/>
                </a:lnTo>
                <a:lnTo>
                  <a:pt x="81212" y="175400"/>
                </a:lnTo>
                <a:lnTo>
                  <a:pt x="80868" y="154901"/>
                </a:lnTo>
                <a:lnTo>
                  <a:pt x="80564" y="147980"/>
                </a:lnTo>
                <a:lnTo>
                  <a:pt x="80170" y="141046"/>
                </a:lnTo>
                <a:lnTo>
                  <a:pt x="79408" y="134073"/>
                </a:lnTo>
                <a:lnTo>
                  <a:pt x="78709" y="127406"/>
                </a:lnTo>
                <a:lnTo>
                  <a:pt x="78214" y="121437"/>
                </a:lnTo>
                <a:lnTo>
                  <a:pt x="77897" y="114922"/>
                </a:lnTo>
                <a:lnTo>
                  <a:pt x="76525" y="75323"/>
                </a:lnTo>
                <a:lnTo>
                  <a:pt x="76189" y="69011"/>
                </a:lnTo>
                <a:lnTo>
                  <a:pt x="75668" y="61906"/>
                </a:lnTo>
                <a:lnTo>
                  <a:pt x="74889" y="54238"/>
                </a:lnTo>
                <a:lnTo>
                  <a:pt x="73782" y="46240"/>
                </a:lnTo>
                <a:lnTo>
                  <a:pt x="73229" y="40485"/>
                </a:lnTo>
                <a:lnTo>
                  <a:pt x="62428" y="1803"/>
                </a:lnTo>
                <a:lnTo>
                  <a:pt x="58300" y="266"/>
                </a:lnTo>
                <a:lnTo>
                  <a:pt x="55202" y="0"/>
                </a:lnTo>
                <a:close/>
              </a:path>
              <a:path w="81279" h="1283970">
                <a:moveTo>
                  <a:pt x="41937" y="996674"/>
                </a:moveTo>
                <a:lnTo>
                  <a:pt x="37765" y="998613"/>
                </a:lnTo>
                <a:lnTo>
                  <a:pt x="41757" y="998613"/>
                </a:lnTo>
                <a:lnTo>
                  <a:pt x="41937" y="996674"/>
                </a:lnTo>
                <a:close/>
              </a:path>
              <a:path w="81279" h="1283970">
                <a:moveTo>
                  <a:pt x="42230" y="993521"/>
                </a:moveTo>
                <a:lnTo>
                  <a:pt x="41937" y="996674"/>
                </a:lnTo>
                <a:lnTo>
                  <a:pt x="42984" y="996188"/>
                </a:lnTo>
                <a:lnTo>
                  <a:pt x="42230" y="993521"/>
                </a:lnTo>
                <a:close/>
              </a:path>
              <a:path w="81279" h="1283970">
                <a:moveTo>
                  <a:pt x="42982" y="985418"/>
                </a:moveTo>
                <a:lnTo>
                  <a:pt x="39936" y="985418"/>
                </a:lnTo>
                <a:lnTo>
                  <a:pt x="42230" y="993521"/>
                </a:lnTo>
                <a:lnTo>
                  <a:pt x="42982" y="985418"/>
                </a:lnTo>
                <a:close/>
              </a:path>
            </a:pathLst>
          </a:custGeom>
          <a:solidFill>
            <a:srgbClr val="231F20"/>
          </a:solidFill>
        </p:spPr>
        <p:txBody>
          <a:bodyPr wrap="square" lIns="0" tIns="0" rIns="0" bIns="0" rtlCol="0"/>
          <a:lstStyle/>
          <a:p>
            <a:endParaRPr/>
          </a:p>
        </p:txBody>
      </p:sp>
      <p:sp>
        <p:nvSpPr>
          <p:cNvPr id="10" name="bk object 22">
            <a:extLst>
              <a:ext uri="{FF2B5EF4-FFF2-40B4-BE49-F238E27FC236}">
                <a16:creationId xmlns:a16="http://schemas.microsoft.com/office/drawing/2014/main" id="{4EB296CC-7039-CD4C-A709-B5F61C9CA473}"/>
              </a:ext>
            </a:extLst>
          </p:cNvPr>
          <p:cNvSpPr/>
          <p:nvPr/>
        </p:nvSpPr>
        <p:spPr>
          <a:xfrm>
            <a:off x="540879" y="5261206"/>
            <a:ext cx="5848985" cy="51435"/>
          </a:xfrm>
          <a:custGeom>
            <a:avLst/>
            <a:gdLst/>
            <a:ahLst/>
            <a:cxnLst/>
            <a:rect l="l" t="t" r="r" b="b"/>
            <a:pathLst>
              <a:path w="5848985" h="51435">
                <a:moveTo>
                  <a:pt x="0" y="12699"/>
                </a:moveTo>
                <a:lnTo>
                  <a:pt x="39025" y="29336"/>
                </a:lnTo>
                <a:lnTo>
                  <a:pt x="77890" y="31622"/>
                </a:lnTo>
                <a:lnTo>
                  <a:pt x="114673" y="32257"/>
                </a:lnTo>
                <a:lnTo>
                  <a:pt x="121980" y="32511"/>
                </a:lnTo>
                <a:lnTo>
                  <a:pt x="170522" y="35178"/>
                </a:lnTo>
                <a:lnTo>
                  <a:pt x="718876" y="50037"/>
                </a:lnTo>
                <a:lnTo>
                  <a:pt x="810482" y="50926"/>
                </a:lnTo>
                <a:lnTo>
                  <a:pt x="933272" y="50926"/>
                </a:lnTo>
                <a:lnTo>
                  <a:pt x="964114" y="51307"/>
                </a:lnTo>
                <a:lnTo>
                  <a:pt x="1003092" y="51307"/>
                </a:lnTo>
                <a:lnTo>
                  <a:pt x="1010948" y="51180"/>
                </a:lnTo>
                <a:lnTo>
                  <a:pt x="1026731" y="50672"/>
                </a:lnTo>
                <a:lnTo>
                  <a:pt x="1034679" y="50291"/>
                </a:lnTo>
                <a:lnTo>
                  <a:pt x="1050071" y="49275"/>
                </a:lnTo>
                <a:lnTo>
                  <a:pt x="1057656" y="49021"/>
                </a:lnTo>
                <a:lnTo>
                  <a:pt x="1119873" y="47624"/>
                </a:lnTo>
                <a:lnTo>
                  <a:pt x="1151127" y="46100"/>
                </a:lnTo>
                <a:lnTo>
                  <a:pt x="1244727" y="43052"/>
                </a:lnTo>
                <a:lnTo>
                  <a:pt x="1463047" y="40258"/>
                </a:lnTo>
                <a:lnTo>
                  <a:pt x="1339908" y="40258"/>
                </a:lnTo>
                <a:lnTo>
                  <a:pt x="1328153" y="39369"/>
                </a:lnTo>
                <a:lnTo>
                  <a:pt x="1331932" y="37210"/>
                </a:lnTo>
                <a:lnTo>
                  <a:pt x="1346958" y="35178"/>
                </a:lnTo>
                <a:lnTo>
                  <a:pt x="1364647" y="34035"/>
                </a:lnTo>
                <a:lnTo>
                  <a:pt x="3482289" y="34035"/>
                </a:lnTo>
                <a:lnTo>
                  <a:pt x="3574249" y="31495"/>
                </a:lnTo>
                <a:lnTo>
                  <a:pt x="4477371" y="30098"/>
                </a:lnTo>
                <a:lnTo>
                  <a:pt x="5756417" y="29971"/>
                </a:lnTo>
                <a:lnTo>
                  <a:pt x="5748228" y="29209"/>
                </a:lnTo>
                <a:lnTo>
                  <a:pt x="5714415" y="27177"/>
                </a:lnTo>
                <a:lnTo>
                  <a:pt x="5685150" y="26161"/>
                </a:lnTo>
                <a:lnTo>
                  <a:pt x="741885" y="26161"/>
                </a:lnTo>
                <a:lnTo>
                  <a:pt x="501818" y="21716"/>
                </a:lnTo>
                <a:lnTo>
                  <a:pt x="36571" y="21716"/>
                </a:lnTo>
                <a:lnTo>
                  <a:pt x="29625" y="21589"/>
                </a:lnTo>
                <a:lnTo>
                  <a:pt x="901" y="13588"/>
                </a:lnTo>
                <a:lnTo>
                  <a:pt x="0" y="12699"/>
                </a:lnTo>
                <a:close/>
              </a:path>
              <a:path w="5848985" h="51435">
                <a:moveTo>
                  <a:pt x="5756417" y="29971"/>
                </a:moveTo>
                <a:lnTo>
                  <a:pt x="4524136" y="29971"/>
                </a:lnTo>
                <a:lnTo>
                  <a:pt x="4570755" y="30098"/>
                </a:lnTo>
                <a:lnTo>
                  <a:pt x="4617199" y="30733"/>
                </a:lnTo>
                <a:lnTo>
                  <a:pt x="4825815" y="37464"/>
                </a:lnTo>
                <a:lnTo>
                  <a:pt x="5079034" y="44449"/>
                </a:lnTo>
                <a:lnTo>
                  <a:pt x="5090541" y="44576"/>
                </a:lnTo>
                <a:lnTo>
                  <a:pt x="5102048" y="44830"/>
                </a:lnTo>
                <a:lnTo>
                  <a:pt x="5113558" y="44957"/>
                </a:lnTo>
                <a:lnTo>
                  <a:pt x="5125072" y="44957"/>
                </a:lnTo>
                <a:lnTo>
                  <a:pt x="5136516" y="45084"/>
                </a:lnTo>
                <a:lnTo>
                  <a:pt x="5147838" y="45084"/>
                </a:lnTo>
                <a:lnTo>
                  <a:pt x="5159124" y="45211"/>
                </a:lnTo>
                <a:lnTo>
                  <a:pt x="5238786" y="47497"/>
                </a:lnTo>
                <a:lnTo>
                  <a:pt x="5261711" y="47878"/>
                </a:lnTo>
                <a:lnTo>
                  <a:pt x="5739424" y="50037"/>
                </a:lnTo>
                <a:lnTo>
                  <a:pt x="5786272" y="49783"/>
                </a:lnTo>
                <a:lnTo>
                  <a:pt x="5832218" y="48386"/>
                </a:lnTo>
                <a:lnTo>
                  <a:pt x="5848538" y="45338"/>
                </a:lnTo>
                <a:lnTo>
                  <a:pt x="5841767" y="41274"/>
                </a:lnTo>
                <a:lnTo>
                  <a:pt x="5818436" y="36829"/>
                </a:lnTo>
                <a:lnTo>
                  <a:pt x="5785079" y="32638"/>
                </a:lnTo>
                <a:lnTo>
                  <a:pt x="5756417" y="29971"/>
                </a:lnTo>
                <a:close/>
              </a:path>
              <a:path w="5848985" h="51435">
                <a:moveTo>
                  <a:pt x="2732522" y="38734"/>
                </a:moveTo>
                <a:lnTo>
                  <a:pt x="2050511" y="38734"/>
                </a:lnTo>
                <a:lnTo>
                  <a:pt x="2447776" y="42163"/>
                </a:lnTo>
                <a:lnTo>
                  <a:pt x="2496870" y="42163"/>
                </a:lnTo>
                <a:lnTo>
                  <a:pt x="2596275" y="41655"/>
                </a:lnTo>
                <a:lnTo>
                  <a:pt x="2695498" y="39877"/>
                </a:lnTo>
                <a:lnTo>
                  <a:pt x="2732522" y="38734"/>
                </a:lnTo>
                <a:close/>
              </a:path>
              <a:path w="5848985" h="51435">
                <a:moveTo>
                  <a:pt x="3482289" y="34035"/>
                </a:moveTo>
                <a:lnTo>
                  <a:pt x="1364647" y="34035"/>
                </a:lnTo>
                <a:lnTo>
                  <a:pt x="1376413" y="34924"/>
                </a:lnTo>
                <a:lnTo>
                  <a:pt x="1372616" y="37083"/>
                </a:lnTo>
                <a:lnTo>
                  <a:pt x="1357588" y="39115"/>
                </a:lnTo>
                <a:lnTo>
                  <a:pt x="1339908" y="40258"/>
                </a:lnTo>
                <a:lnTo>
                  <a:pt x="1463047" y="40258"/>
                </a:lnTo>
                <a:lnTo>
                  <a:pt x="2748977" y="38226"/>
                </a:lnTo>
                <a:lnTo>
                  <a:pt x="2843339" y="35686"/>
                </a:lnTo>
                <a:lnTo>
                  <a:pt x="3283534" y="34416"/>
                </a:lnTo>
                <a:lnTo>
                  <a:pt x="3477691" y="34162"/>
                </a:lnTo>
                <a:lnTo>
                  <a:pt x="3482289" y="34035"/>
                </a:lnTo>
                <a:close/>
              </a:path>
              <a:path w="5848985" h="51435">
                <a:moveTo>
                  <a:pt x="2748977" y="38226"/>
                </a:moveTo>
                <a:lnTo>
                  <a:pt x="1799376" y="38226"/>
                </a:lnTo>
                <a:lnTo>
                  <a:pt x="1849716" y="38353"/>
                </a:lnTo>
                <a:lnTo>
                  <a:pt x="2000415" y="38861"/>
                </a:lnTo>
                <a:lnTo>
                  <a:pt x="2732522" y="38734"/>
                </a:lnTo>
                <a:lnTo>
                  <a:pt x="2748977" y="38226"/>
                </a:lnTo>
                <a:close/>
              </a:path>
              <a:path w="5848985" h="51435">
                <a:moveTo>
                  <a:pt x="3283534" y="34416"/>
                </a:moveTo>
                <a:lnTo>
                  <a:pt x="3039440" y="34416"/>
                </a:lnTo>
                <a:lnTo>
                  <a:pt x="3088382" y="34543"/>
                </a:lnTo>
                <a:lnTo>
                  <a:pt x="3186102" y="34670"/>
                </a:lnTo>
                <a:lnTo>
                  <a:pt x="3234859" y="34670"/>
                </a:lnTo>
                <a:lnTo>
                  <a:pt x="3283534" y="34416"/>
                </a:lnTo>
                <a:close/>
              </a:path>
              <a:path w="5848985" h="51435">
                <a:moveTo>
                  <a:pt x="950328" y="25272"/>
                </a:moveTo>
                <a:lnTo>
                  <a:pt x="793839" y="26161"/>
                </a:lnTo>
                <a:lnTo>
                  <a:pt x="5685150" y="26161"/>
                </a:lnTo>
                <a:lnTo>
                  <a:pt x="5663201" y="25399"/>
                </a:lnTo>
                <a:lnTo>
                  <a:pt x="966611" y="25399"/>
                </a:lnTo>
                <a:lnTo>
                  <a:pt x="950328" y="25272"/>
                </a:lnTo>
                <a:close/>
              </a:path>
              <a:path w="5848985" h="51435">
                <a:moveTo>
                  <a:pt x="1526192" y="15112"/>
                </a:moveTo>
                <a:lnTo>
                  <a:pt x="1263614" y="16255"/>
                </a:lnTo>
                <a:lnTo>
                  <a:pt x="1178263" y="18414"/>
                </a:lnTo>
                <a:lnTo>
                  <a:pt x="1113002" y="21335"/>
                </a:lnTo>
                <a:lnTo>
                  <a:pt x="1055708" y="22732"/>
                </a:lnTo>
                <a:lnTo>
                  <a:pt x="1047381" y="23113"/>
                </a:lnTo>
                <a:lnTo>
                  <a:pt x="1023116" y="24637"/>
                </a:lnTo>
                <a:lnTo>
                  <a:pt x="999002" y="25272"/>
                </a:lnTo>
                <a:lnTo>
                  <a:pt x="982840" y="25399"/>
                </a:lnTo>
                <a:lnTo>
                  <a:pt x="5663201" y="25399"/>
                </a:lnTo>
                <a:lnTo>
                  <a:pt x="5292852" y="16763"/>
                </a:lnTo>
                <a:lnTo>
                  <a:pt x="5271678" y="16509"/>
                </a:lnTo>
                <a:lnTo>
                  <a:pt x="5225991" y="15239"/>
                </a:lnTo>
                <a:lnTo>
                  <a:pt x="1631381" y="15239"/>
                </a:lnTo>
                <a:lnTo>
                  <a:pt x="1526192" y="15112"/>
                </a:lnTo>
                <a:close/>
              </a:path>
              <a:path w="5848985" h="51435">
                <a:moveTo>
                  <a:pt x="131538" y="18668"/>
                </a:moveTo>
                <a:lnTo>
                  <a:pt x="114312" y="18795"/>
                </a:lnTo>
                <a:lnTo>
                  <a:pt x="96223" y="19557"/>
                </a:lnTo>
                <a:lnTo>
                  <a:pt x="78024" y="20573"/>
                </a:lnTo>
                <a:lnTo>
                  <a:pt x="60407" y="21335"/>
                </a:lnTo>
                <a:lnTo>
                  <a:pt x="44068" y="21716"/>
                </a:lnTo>
                <a:lnTo>
                  <a:pt x="501818" y="21716"/>
                </a:lnTo>
                <a:lnTo>
                  <a:pt x="337268" y="19049"/>
                </a:lnTo>
                <a:lnTo>
                  <a:pt x="171831" y="19049"/>
                </a:lnTo>
                <a:lnTo>
                  <a:pt x="131538" y="18668"/>
                </a:lnTo>
                <a:close/>
              </a:path>
              <a:path w="5848985" h="51435">
                <a:moveTo>
                  <a:pt x="275171" y="18668"/>
                </a:moveTo>
                <a:lnTo>
                  <a:pt x="223475" y="18668"/>
                </a:lnTo>
                <a:lnTo>
                  <a:pt x="171831" y="19049"/>
                </a:lnTo>
                <a:lnTo>
                  <a:pt x="337268" y="19049"/>
                </a:lnTo>
                <a:lnTo>
                  <a:pt x="275171" y="18668"/>
                </a:lnTo>
                <a:close/>
              </a:path>
              <a:path w="5848985" h="51435">
                <a:moveTo>
                  <a:pt x="2212058" y="12064"/>
                </a:moveTo>
                <a:lnTo>
                  <a:pt x="2159133" y="12064"/>
                </a:lnTo>
                <a:lnTo>
                  <a:pt x="1631381" y="15239"/>
                </a:lnTo>
                <a:lnTo>
                  <a:pt x="5225991" y="15239"/>
                </a:lnTo>
                <a:lnTo>
                  <a:pt x="5178534" y="13588"/>
                </a:lnTo>
                <a:lnTo>
                  <a:pt x="2530117" y="13588"/>
                </a:lnTo>
                <a:lnTo>
                  <a:pt x="2212058" y="12064"/>
                </a:lnTo>
                <a:close/>
              </a:path>
              <a:path w="5848985" h="51435">
                <a:moveTo>
                  <a:pt x="2955660" y="8254"/>
                </a:moveTo>
                <a:lnTo>
                  <a:pt x="2848997" y="8762"/>
                </a:lnTo>
                <a:lnTo>
                  <a:pt x="2689373" y="12445"/>
                </a:lnTo>
                <a:lnTo>
                  <a:pt x="2530117" y="13588"/>
                </a:lnTo>
                <a:lnTo>
                  <a:pt x="5178534" y="13588"/>
                </a:lnTo>
                <a:lnTo>
                  <a:pt x="5165705" y="13207"/>
                </a:lnTo>
                <a:lnTo>
                  <a:pt x="5060120" y="11429"/>
                </a:lnTo>
                <a:lnTo>
                  <a:pt x="5019804" y="10159"/>
                </a:lnTo>
                <a:lnTo>
                  <a:pt x="3462832" y="10159"/>
                </a:lnTo>
                <a:lnTo>
                  <a:pt x="2955660" y="8254"/>
                </a:lnTo>
                <a:close/>
              </a:path>
              <a:path w="5848985" h="51435">
                <a:moveTo>
                  <a:pt x="4590596" y="0"/>
                </a:moveTo>
                <a:lnTo>
                  <a:pt x="3563106" y="7873"/>
                </a:lnTo>
                <a:lnTo>
                  <a:pt x="3462832" y="10159"/>
                </a:lnTo>
                <a:lnTo>
                  <a:pt x="5019804" y="10159"/>
                </a:lnTo>
                <a:lnTo>
                  <a:pt x="4955298" y="8127"/>
                </a:lnTo>
                <a:lnTo>
                  <a:pt x="4629907" y="253"/>
                </a:lnTo>
                <a:lnTo>
                  <a:pt x="4590596" y="0"/>
                </a:lnTo>
                <a:close/>
              </a:path>
            </a:pathLst>
          </a:custGeom>
          <a:solidFill>
            <a:srgbClr val="231F20"/>
          </a:solidFill>
        </p:spPr>
        <p:txBody>
          <a:bodyPr wrap="square" lIns="0" tIns="0" rIns="0" bIns="0" rtlCol="0"/>
          <a:lstStyle/>
          <a:p>
            <a:endParaRPr/>
          </a:p>
        </p:txBody>
      </p:sp>
      <p:sp>
        <p:nvSpPr>
          <p:cNvPr id="12" name="bk object 23">
            <a:extLst>
              <a:ext uri="{FF2B5EF4-FFF2-40B4-BE49-F238E27FC236}">
                <a16:creationId xmlns:a16="http://schemas.microsoft.com/office/drawing/2014/main" id="{53C7904E-63F9-3846-8CE9-4F5D1C7D8F08}"/>
              </a:ext>
            </a:extLst>
          </p:cNvPr>
          <p:cNvSpPr/>
          <p:nvPr/>
        </p:nvSpPr>
        <p:spPr>
          <a:xfrm>
            <a:off x="542673" y="6569823"/>
            <a:ext cx="5847080" cy="43815"/>
          </a:xfrm>
          <a:custGeom>
            <a:avLst/>
            <a:gdLst/>
            <a:ahLst/>
            <a:cxnLst/>
            <a:rect l="l" t="t" r="r" b="b"/>
            <a:pathLst>
              <a:path w="5847080" h="43815">
                <a:moveTo>
                  <a:pt x="88" y="13301"/>
                </a:moveTo>
                <a:lnTo>
                  <a:pt x="37979" y="26216"/>
                </a:lnTo>
                <a:lnTo>
                  <a:pt x="76558" y="28228"/>
                </a:lnTo>
                <a:lnTo>
                  <a:pt x="113330" y="28786"/>
                </a:lnTo>
                <a:lnTo>
                  <a:pt x="167424" y="30701"/>
                </a:lnTo>
                <a:lnTo>
                  <a:pt x="265277" y="33306"/>
                </a:lnTo>
                <a:lnTo>
                  <a:pt x="626821" y="40822"/>
                </a:lnTo>
                <a:lnTo>
                  <a:pt x="993965" y="43666"/>
                </a:lnTo>
                <a:lnTo>
                  <a:pt x="1009585" y="43513"/>
                </a:lnTo>
                <a:lnTo>
                  <a:pt x="1025320" y="43033"/>
                </a:lnTo>
                <a:lnTo>
                  <a:pt x="1056246" y="41761"/>
                </a:lnTo>
                <a:lnTo>
                  <a:pt x="1415062" y="35001"/>
                </a:lnTo>
                <a:lnTo>
                  <a:pt x="1338658" y="35001"/>
                </a:lnTo>
                <a:lnTo>
                  <a:pt x="1326908" y="34345"/>
                </a:lnTo>
                <a:lnTo>
                  <a:pt x="1330683" y="32422"/>
                </a:lnTo>
                <a:lnTo>
                  <a:pt x="1345699" y="30352"/>
                </a:lnTo>
                <a:lnTo>
                  <a:pt x="1363375" y="29142"/>
                </a:lnTo>
                <a:lnTo>
                  <a:pt x="3525332" y="29142"/>
                </a:lnTo>
                <a:lnTo>
                  <a:pt x="3572675" y="28096"/>
                </a:lnTo>
                <a:lnTo>
                  <a:pt x="5774343" y="26798"/>
                </a:lnTo>
                <a:lnTo>
                  <a:pt x="5746444" y="24483"/>
                </a:lnTo>
                <a:lnTo>
                  <a:pt x="5712637" y="22661"/>
                </a:lnTo>
                <a:lnTo>
                  <a:pt x="5646136" y="20520"/>
                </a:lnTo>
                <a:lnTo>
                  <a:pt x="965283" y="20520"/>
                </a:lnTo>
                <a:lnTo>
                  <a:pt x="639971" y="20238"/>
                </a:lnTo>
                <a:lnTo>
                  <a:pt x="586290" y="19484"/>
                </a:lnTo>
                <a:lnTo>
                  <a:pt x="35409" y="19484"/>
                </a:lnTo>
                <a:lnTo>
                  <a:pt x="28536" y="19443"/>
                </a:lnTo>
                <a:lnTo>
                  <a:pt x="7378" y="17377"/>
                </a:lnTo>
                <a:lnTo>
                  <a:pt x="6146" y="17123"/>
                </a:lnTo>
                <a:lnTo>
                  <a:pt x="4470" y="16260"/>
                </a:lnTo>
                <a:lnTo>
                  <a:pt x="3467" y="15790"/>
                </a:lnTo>
                <a:lnTo>
                  <a:pt x="2032" y="14863"/>
                </a:lnTo>
                <a:lnTo>
                  <a:pt x="1021" y="13939"/>
                </a:lnTo>
                <a:lnTo>
                  <a:pt x="88" y="13301"/>
                </a:lnTo>
                <a:close/>
              </a:path>
              <a:path w="5847080" h="43815">
                <a:moveTo>
                  <a:pt x="5774343" y="26798"/>
                </a:moveTo>
                <a:lnTo>
                  <a:pt x="4522450" y="26798"/>
                </a:lnTo>
                <a:lnTo>
                  <a:pt x="4615586" y="27385"/>
                </a:lnTo>
                <a:lnTo>
                  <a:pt x="4746997" y="30548"/>
                </a:lnTo>
                <a:lnTo>
                  <a:pt x="4847440" y="33306"/>
                </a:lnTo>
                <a:lnTo>
                  <a:pt x="5260174" y="40936"/>
                </a:lnTo>
                <a:lnTo>
                  <a:pt x="5737641" y="42977"/>
                </a:lnTo>
                <a:lnTo>
                  <a:pt x="5784481" y="42841"/>
                </a:lnTo>
                <a:lnTo>
                  <a:pt x="5830423" y="41541"/>
                </a:lnTo>
                <a:lnTo>
                  <a:pt x="5846742" y="38832"/>
                </a:lnTo>
                <a:lnTo>
                  <a:pt x="5839972" y="35244"/>
                </a:lnTo>
                <a:lnTo>
                  <a:pt x="5816644" y="31303"/>
                </a:lnTo>
                <a:lnTo>
                  <a:pt x="5783291" y="27540"/>
                </a:lnTo>
                <a:lnTo>
                  <a:pt x="5774343" y="26798"/>
                </a:lnTo>
                <a:close/>
              </a:path>
              <a:path w="5847080" h="43815">
                <a:moveTo>
                  <a:pt x="2775674" y="32835"/>
                </a:moveTo>
                <a:lnTo>
                  <a:pt x="1747666" y="32835"/>
                </a:lnTo>
                <a:lnTo>
                  <a:pt x="2372461" y="36110"/>
                </a:lnTo>
                <a:lnTo>
                  <a:pt x="2755772" y="33356"/>
                </a:lnTo>
                <a:lnTo>
                  <a:pt x="2775674" y="32835"/>
                </a:lnTo>
                <a:close/>
              </a:path>
              <a:path w="5847080" h="43815">
                <a:moveTo>
                  <a:pt x="3525332" y="29142"/>
                </a:moveTo>
                <a:lnTo>
                  <a:pt x="1363375" y="29142"/>
                </a:lnTo>
                <a:lnTo>
                  <a:pt x="1375130" y="29798"/>
                </a:lnTo>
                <a:lnTo>
                  <a:pt x="1371339" y="31721"/>
                </a:lnTo>
                <a:lnTo>
                  <a:pt x="1356325" y="33791"/>
                </a:lnTo>
                <a:lnTo>
                  <a:pt x="1338658" y="35001"/>
                </a:lnTo>
                <a:lnTo>
                  <a:pt x="1415062" y="35001"/>
                </a:lnTo>
                <a:lnTo>
                  <a:pt x="2775674" y="32835"/>
                </a:lnTo>
                <a:lnTo>
                  <a:pt x="2890913" y="30979"/>
                </a:lnTo>
                <a:lnTo>
                  <a:pt x="3281838" y="30548"/>
                </a:lnTo>
                <a:lnTo>
                  <a:pt x="3476104" y="30230"/>
                </a:lnTo>
                <a:lnTo>
                  <a:pt x="3525332" y="29142"/>
                </a:lnTo>
                <a:close/>
              </a:path>
              <a:path w="5847080" h="43815">
                <a:moveTo>
                  <a:pt x="3281838" y="30548"/>
                </a:moveTo>
                <a:lnTo>
                  <a:pt x="3037975" y="30548"/>
                </a:lnTo>
                <a:lnTo>
                  <a:pt x="3184609" y="30701"/>
                </a:lnTo>
                <a:lnTo>
                  <a:pt x="3281838" y="30548"/>
                </a:lnTo>
                <a:close/>
              </a:path>
              <a:path w="5847080" h="43815">
                <a:moveTo>
                  <a:pt x="1524897" y="12113"/>
                </a:moveTo>
                <a:lnTo>
                  <a:pt x="1367331" y="12604"/>
                </a:lnTo>
                <a:lnTo>
                  <a:pt x="1062834" y="18071"/>
                </a:lnTo>
                <a:lnTo>
                  <a:pt x="1046302" y="18647"/>
                </a:lnTo>
                <a:lnTo>
                  <a:pt x="1029695" y="19484"/>
                </a:lnTo>
                <a:lnTo>
                  <a:pt x="1021949" y="19823"/>
                </a:lnTo>
                <a:lnTo>
                  <a:pt x="1013891" y="20070"/>
                </a:lnTo>
                <a:lnTo>
                  <a:pt x="997738" y="20383"/>
                </a:lnTo>
                <a:lnTo>
                  <a:pt x="965283" y="20520"/>
                </a:lnTo>
                <a:lnTo>
                  <a:pt x="5646136" y="20520"/>
                </a:lnTo>
                <a:lnTo>
                  <a:pt x="5610196" y="19480"/>
                </a:lnTo>
                <a:lnTo>
                  <a:pt x="5238022" y="12130"/>
                </a:lnTo>
                <a:lnTo>
                  <a:pt x="1630059" y="12130"/>
                </a:lnTo>
                <a:lnTo>
                  <a:pt x="1524897" y="12113"/>
                </a:lnTo>
                <a:close/>
              </a:path>
              <a:path w="5847080" h="43815">
                <a:moveTo>
                  <a:pt x="688670" y="20184"/>
                </a:moveTo>
                <a:lnTo>
                  <a:pt x="656202" y="20241"/>
                </a:lnTo>
                <a:lnTo>
                  <a:pt x="739603" y="20241"/>
                </a:lnTo>
                <a:lnTo>
                  <a:pt x="688670" y="20184"/>
                </a:lnTo>
                <a:close/>
              </a:path>
              <a:path w="5847080" h="43815">
                <a:moveTo>
                  <a:pt x="273892" y="16304"/>
                </a:moveTo>
                <a:lnTo>
                  <a:pt x="113004" y="16742"/>
                </a:lnTo>
                <a:lnTo>
                  <a:pt x="59130" y="18991"/>
                </a:lnTo>
                <a:lnTo>
                  <a:pt x="42849" y="19409"/>
                </a:lnTo>
                <a:lnTo>
                  <a:pt x="35409" y="19484"/>
                </a:lnTo>
                <a:lnTo>
                  <a:pt x="586290" y="19484"/>
                </a:lnTo>
                <a:lnTo>
                  <a:pt x="325613" y="16382"/>
                </a:lnTo>
                <a:lnTo>
                  <a:pt x="273892" y="16304"/>
                </a:lnTo>
                <a:close/>
              </a:path>
              <a:path w="5847080" h="43815">
                <a:moveTo>
                  <a:pt x="2157741" y="9832"/>
                </a:moveTo>
                <a:lnTo>
                  <a:pt x="1630059" y="12130"/>
                </a:lnTo>
                <a:lnTo>
                  <a:pt x="5238022" y="12130"/>
                </a:lnTo>
                <a:lnTo>
                  <a:pt x="5150927" y="10485"/>
                </a:lnTo>
                <a:lnTo>
                  <a:pt x="2369562" y="10485"/>
                </a:lnTo>
                <a:lnTo>
                  <a:pt x="2157741" y="9832"/>
                </a:lnTo>
                <a:close/>
              </a:path>
              <a:path w="5847080" h="43815">
                <a:moveTo>
                  <a:pt x="2954211" y="7250"/>
                </a:moveTo>
                <a:lnTo>
                  <a:pt x="2900900" y="7277"/>
                </a:lnTo>
                <a:lnTo>
                  <a:pt x="2761001" y="8928"/>
                </a:lnTo>
                <a:lnTo>
                  <a:pt x="2567161" y="9833"/>
                </a:lnTo>
                <a:lnTo>
                  <a:pt x="2369562" y="10485"/>
                </a:lnTo>
                <a:lnTo>
                  <a:pt x="5150927" y="10485"/>
                </a:lnTo>
                <a:lnTo>
                  <a:pt x="5119943" y="9832"/>
                </a:lnTo>
                <a:lnTo>
                  <a:pt x="5076514" y="8856"/>
                </a:lnTo>
                <a:lnTo>
                  <a:pt x="3461308" y="8856"/>
                </a:lnTo>
                <a:lnTo>
                  <a:pt x="2954211" y="7250"/>
                </a:lnTo>
                <a:close/>
              </a:path>
              <a:path w="5847080" h="43815">
                <a:moveTo>
                  <a:pt x="4588840" y="0"/>
                </a:moveTo>
                <a:lnTo>
                  <a:pt x="3595027" y="6709"/>
                </a:lnTo>
                <a:lnTo>
                  <a:pt x="3461308" y="8856"/>
                </a:lnTo>
                <a:lnTo>
                  <a:pt x="5076514" y="8856"/>
                </a:lnTo>
                <a:lnTo>
                  <a:pt x="4628103" y="220"/>
                </a:lnTo>
                <a:lnTo>
                  <a:pt x="4588840" y="0"/>
                </a:lnTo>
                <a:close/>
              </a:path>
            </a:pathLst>
          </a:custGeom>
          <a:solidFill>
            <a:srgbClr val="231F20"/>
          </a:solidFill>
        </p:spPr>
        <p:txBody>
          <a:bodyPr wrap="square" lIns="0" tIns="0" rIns="0" bIns="0" rtlCol="0"/>
          <a:lstStyle/>
          <a:p>
            <a:endParaRPr/>
          </a:p>
        </p:txBody>
      </p:sp>
      <p:sp>
        <p:nvSpPr>
          <p:cNvPr id="13" name="bk object 24">
            <a:extLst>
              <a:ext uri="{FF2B5EF4-FFF2-40B4-BE49-F238E27FC236}">
                <a16:creationId xmlns:a16="http://schemas.microsoft.com/office/drawing/2014/main" id="{266C54B7-7F07-2142-9C73-0C4A74F33B55}"/>
              </a:ext>
            </a:extLst>
          </p:cNvPr>
          <p:cNvSpPr/>
          <p:nvPr/>
        </p:nvSpPr>
        <p:spPr>
          <a:xfrm>
            <a:off x="486816" y="5312824"/>
            <a:ext cx="67310" cy="1320800"/>
          </a:xfrm>
          <a:custGeom>
            <a:avLst/>
            <a:gdLst/>
            <a:ahLst/>
            <a:cxnLst/>
            <a:rect l="l" t="t" r="r" b="b"/>
            <a:pathLst>
              <a:path w="67309" h="1320800">
                <a:moveTo>
                  <a:pt x="23633" y="1295399"/>
                </a:moveTo>
                <a:lnTo>
                  <a:pt x="11868"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10582"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692"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14" y="660399"/>
                </a:lnTo>
                <a:lnTo>
                  <a:pt x="55994" y="647699"/>
                </a:lnTo>
                <a:close/>
              </a:path>
              <a:path w="67309" h="1320800">
                <a:moveTo>
                  <a:pt x="61950" y="622299"/>
                </a:moveTo>
                <a:lnTo>
                  <a:pt x="38442" y="622299"/>
                </a:lnTo>
                <a:lnTo>
                  <a:pt x="37642" y="634999"/>
                </a:lnTo>
                <a:lnTo>
                  <a:pt x="35979" y="634999"/>
                </a:lnTo>
                <a:lnTo>
                  <a:pt x="34467"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7" y="482599"/>
                </a:lnTo>
                <a:lnTo>
                  <a:pt x="45516" y="507999"/>
                </a:lnTo>
                <a:lnTo>
                  <a:pt x="44825"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074" y="12699"/>
                </a:moveTo>
                <a:lnTo>
                  <a:pt x="42506" y="12699"/>
                </a:lnTo>
                <a:lnTo>
                  <a:pt x="39928"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88"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endParaRPr/>
          </a:p>
        </p:txBody>
      </p:sp>
      <p:sp>
        <p:nvSpPr>
          <p:cNvPr id="14" name="bk object 25">
            <a:extLst>
              <a:ext uri="{FF2B5EF4-FFF2-40B4-BE49-F238E27FC236}">
                <a16:creationId xmlns:a16="http://schemas.microsoft.com/office/drawing/2014/main" id="{F9444E88-340F-544E-A0CA-43430ACF5EB8}"/>
              </a:ext>
            </a:extLst>
          </p:cNvPr>
          <p:cNvSpPr/>
          <p:nvPr/>
        </p:nvSpPr>
        <p:spPr>
          <a:xfrm>
            <a:off x="6367950"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7" y="111099"/>
                </a:lnTo>
                <a:lnTo>
                  <a:pt x="50325" y="123901"/>
                </a:lnTo>
                <a:lnTo>
                  <a:pt x="50668" y="130441"/>
                </a:lnTo>
                <a:lnTo>
                  <a:pt x="51417" y="142481"/>
                </a:lnTo>
                <a:lnTo>
                  <a:pt x="51658" y="148602"/>
                </a:lnTo>
                <a:lnTo>
                  <a:pt x="51794" y="154901"/>
                </a:lnTo>
                <a:lnTo>
                  <a:pt x="51839" y="175553"/>
                </a:lnTo>
                <a:lnTo>
                  <a:pt x="51684" y="184416"/>
                </a:lnTo>
                <a:lnTo>
                  <a:pt x="51264" y="202505"/>
                </a:lnTo>
                <a:lnTo>
                  <a:pt x="51018" y="216255"/>
                </a:lnTo>
                <a:lnTo>
                  <a:pt x="51353" y="256819"/>
                </a:lnTo>
                <a:lnTo>
                  <a:pt x="53523" y="308009"/>
                </a:lnTo>
                <a:lnTo>
                  <a:pt x="54427" y="324269"/>
                </a:lnTo>
                <a:lnTo>
                  <a:pt x="55962" y="353711"/>
                </a:lnTo>
                <a:lnTo>
                  <a:pt x="58224" y="412506"/>
                </a:lnTo>
                <a:lnTo>
                  <a:pt x="59250" y="456541"/>
                </a:lnTo>
                <a:lnTo>
                  <a:pt x="59638" y="484644"/>
                </a:lnTo>
                <a:lnTo>
                  <a:pt x="59634" y="500443"/>
                </a:lnTo>
                <a:lnTo>
                  <a:pt x="56850" y="543856"/>
                </a:lnTo>
                <a:lnTo>
                  <a:pt x="52066" y="587432"/>
                </a:lnTo>
                <a:lnTo>
                  <a:pt x="50452" y="602035"/>
                </a:lnTo>
                <a:lnTo>
                  <a:pt x="48979" y="616699"/>
                </a:lnTo>
                <a:lnTo>
                  <a:pt x="43835" y="674890"/>
                </a:lnTo>
                <a:lnTo>
                  <a:pt x="41031" y="703910"/>
                </a:lnTo>
                <a:lnTo>
                  <a:pt x="35757" y="762053"/>
                </a:lnTo>
                <a:lnTo>
                  <a:pt x="32846" y="805820"/>
                </a:lnTo>
                <a:lnTo>
                  <a:pt x="31385" y="849731"/>
                </a:lnTo>
                <a:lnTo>
                  <a:pt x="30945" y="863810"/>
                </a:lnTo>
                <a:lnTo>
                  <a:pt x="28316" y="906437"/>
                </a:lnTo>
                <a:lnTo>
                  <a:pt x="22555" y="963152"/>
                </a:lnTo>
                <a:lnTo>
                  <a:pt x="15489" y="1019848"/>
                </a:lnTo>
                <a:lnTo>
                  <a:pt x="9807" y="1065261"/>
                </a:lnTo>
                <a:lnTo>
                  <a:pt x="4862" y="1110876"/>
                </a:lnTo>
                <a:lnTo>
                  <a:pt x="1357" y="1156590"/>
                </a:lnTo>
                <a:lnTo>
                  <a:pt x="0" y="1202299"/>
                </a:lnTo>
                <a:lnTo>
                  <a:pt x="1493" y="1247902"/>
                </a:lnTo>
                <a:lnTo>
                  <a:pt x="2563" y="1260561"/>
                </a:lnTo>
                <a:lnTo>
                  <a:pt x="4919" y="1275834"/>
                </a:lnTo>
                <a:lnTo>
                  <a:pt x="8337" y="1283779"/>
                </a:lnTo>
                <a:lnTo>
                  <a:pt x="12593" y="1274457"/>
                </a:lnTo>
                <a:lnTo>
                  <a:pt x="17208" y="1234009"/>
                </a:lnTo>
                <a:lnTo>
                  <a:pt x="20480" y="1175842"/>
                </a:lnTo>
                <a:lnTo>
                  <a:pt x="25684" y="1123654"/>
                </a:lnTo>
                <a:lnTo>
                  <a:pt x="32918" y="1070424"/>
                </a:lnTo>
                <a:lnTo>
                  <a:pt x="40130" y="1016134"/>
                </a:lnTo>
                <a:lnTo>
                  <a:pt x="41757" y="998613"/>
                </a:lnTo>
                <a:lnTo>
                  <a:pt x="37764" y="998613"/>
                </a:lnTo>
                <a:lnTo>
                  <a:pt x="34716" y="987856"/>
                </a:lnTo>
                <a:lnTo>
                  <a:pt x="39949" y="985418"/>
                </a:lnTo>
                <a:lnTo>
                  <a:pt x="42982" y="985418"/>
                </a:lnTo>
                <a:lnTo>
                  <a:pt x="45270" y="960767"/>
                </a:lnTo>
                <a:lnTo>
                  <a:pt x="47306" y="933015"/>
                </a:lnTo>
                <a:lnTo>
                  <a:pt x="49798" y="905292"/>
                </a:lnTo>
                <a:lnTo>
                  <a:pt x="52317" y="877548"/>
                </a:lnTo>
                <a:lnTo>
                  <a:pt x="54449" y="849591"/>
                </a:lnTo>
                <a:lnTo>
                  <a:pt x="56385" y="822469"/>
                </a:lnTo>
                <a:lnTo>
                  <a:pt x="58765" y="795486"/>
                </a:lnTo>
                <a:lnTo>
                  <a:pt x="61224" y="768689"/>
                </a:lnTo>
                <a:lnTo>
                  <a:pt x="63406" y="741984"/>
                </a:lnTo>
                <a:lnTo>
                  <a:pt x="69718" y="655586"/>
                </a:lnTo>
                <a:lnTo>
                  <a:pt x="72524" y="612889"/>
                </a:lnTo>
                <a:lnTo>
                  <a:pt x="78418" y="549267"/>
                </a:lnTo>
                <a:lnTo>
                  <a:pt x="80070" y="527719"/>
                </a:lnTo>
                <a:lnTo>
                  <a:pt x="81095" y="506120"/>
                </a:lnTo>
                <a:lnTo>
                  <a:pt x="81198" y="484644"/>
                </a:lnTo>
                <a:lnTo>
                  <a:pt x="80348" y="400697"/>
                </a:lnTo>
                <a:lnTo>
                  <a:pt x="79995" y="353711"/>
                </a:lnTo>
                <a:lnTo>
                  <a:pt x="79841" y="324269"/>
                </a:lnTo>
                <a:lnTo>
                  <a:pt x="79801" y="236321"/>
                </a:lnTo>
                <a:lnTo>
                  <a:pt x="80277" y="216255"/>
                </a:lnTo>
                <a:lnTo>
                  <a:pt x="80883" y="196002"/>
                </a:lnTo>
                <a:lnTo>
                  <a:pt x="81212" y="175400"/>
                </a:lnTo>
                <a:lnTo>
                  <a:pt x="80868" y="154901"/>
                </a:lnTo>
                <a:lnTo>
                  <a:pt x="80563" y="147980"/>
                </a:lnTo>
                <a:lnTo>
                  <a:pt x="80170" y="141046"/>
                </a:lnTo>
                <a:lnTo>
                  <a:pt x="79408" y="134073"/>
                </a:lnTo>
                <a:lnTo>
                  <a:pt x="78709" y="127406"/>
                </a:lnTo>
                <a:lnTo>
                  <a:pt x="78214" y="121437"/>
                </a:lnTo>
                <a:lnTo>
                  <a:pt x="77896" y="114922"/>
                </a:lnTo>
                <a:lnTo>
                  <a:pt x="76525" y="75323"/>
                </a:lnTo>
                <a:lnTo>
                  <a:pt x="76191" y="69011"/>
                </a:lnTo>
                <a:lnTo>
                  <a:pt x="75672" y="61906"/>
                </a:lnTo>
                <a:lnTo>
                  <a:pt x="74894" y="54238"/>
                </a:lnTo>
                <a:lnTo>
                  <a:pt x="73782" y="46240"/>
                </a:lnTo>
                <a:lnTo>
                  <a:pt x="73229" y="40485"/>
                </a:lnTo>
                <a:lnTo>
                  <a:pt x="62428" y="1803"/>
                </a:lnTo>
                <a:lnTo>
                  <a:pt x="58300" y="266"/>
                </a:lnTo>
                <a:lnTo>
                  <a:pt x="55202" y="0"/>
                </a:lnTo>
                <a:close/>
              </a:path>
              <a:path w="81279" h="1283970">
                <a:moveTo>
                  <a:pt x="41937" y="996674"/>
                </a:moveTo>
                <a:lnTo>
                  <a:pt x="37764" y="998613"/>
                </a:lnTo>
                <a:lnTo>
                  <a:pt x="41757" y="998613"/>
                </a:lnTo>
                <a:lnTo>
                  <a:pt x="41937" y="996674"/>
                </a:lnTo>
                <a:close/>
              </a:path>
              <a:path w="81279" h="1283970">
                <a:moveTo>
                  <a:pt x="42230" y="993513"/>
                </a:moveTo>
                <a:lnTo>
                  <a:pt x="41937" y="996674"/>
                </a:lnTo>
                <a:lnTo>
                  <a:pt x="42984" y="996188"/>
                </a:lnTo>
                <a:lnTo>
                  <a:pt x="42230" y="993513"/>
                </a:lnTo>
                <a:close/>
              </a:path>
              <a:path w="81279" h="1283970">
                <a:moveTo>
                  <a:pt x="42982" y="985418"/>
                </a:moveTo>
                <a:lnTo>
                  <a:pt x="39949" y="985418"/>
                </a:lnTo>
                <a:lnTo>
                  <a:pt x="42230" y="993513"/>
                </a:lnTo>
                <a:lnTo>
                  <a:pt x="42982" y="985418"/>
                </a:lnTo>
                <a:close/>
              </a:path>
            </a:pathLst>
          </a:custGeom>
          <a:solidFill>
            <a:srgbClr val="231F20"/>
          </a:solidFill>
        </p:spPr>
        <p:txBody>
          <a:bodyPr wrap="square" lIns="0" tIns="0" rIns="0" bIns="0" rtlCol="0"/>
          <a:lstStyle/>
          <a:p>
            <a:endParaRPr/>
          </a:p>
        </p:txBody>
      </p:sp>
      <p:sp>
        <p:nvSpPr>
          <p:cNvPr id="15" name="object 2">
            <a:extLst>
              <a:ext uri="{FF2B5EF4-FFF2-40B4-BE49-F238E27FC236}">
                <a16:creationId xmlns:a16="http://schemas.microsoft.com/office/drawing/2014/main" id="{2192A942-9020-C64B-968A-51964566404F}"/>
              </a:ext>
            </a:extLst>
          </p:cNvPr>
          <p:cNvSpPr txBox="1"/>
          <p:nvPr/>
        </p:nvSpPr>
        <p:spPr>
          <a:xfrm>
            <a:off x="539899" y="1538851"/>
            <a:ext cx="2931160" cy="39116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231F20"/>
                </a:solidFill>
                <a:latin typeface="Arial"/>
                <a:cs typeface="Arial"/>
              </a:rPr>
              <a:t>Add </a:t>
            </a:r>
            <a:r>
              <a:rPr sz="1200" spc="-5" dirty="0">
                <a:solidFill>
                  <a:srgbClr val="231F20"/>
                </a:solidFill>
                <a:latin typeface="Arial"/>
                <a:cs typeface="Arial"/>
              </a:rPr>
              <a:t>notes </a:t>
            </a:r>
            <a:r>
              <a:rPr sz="1200" dirty="0">
                <a:solidFill>
                  <a:srgbClr val="231F20"/>
                </a:solidFill>
                <a:latin typeface="Arial"/>
                <a:cs typeface="Arial"/>
              </a:rPr>
              <a:t>to </a:t>
            </a:r>
            <a:r>
              <a:rPr sz="1200" spc="-5" dirty="0">
                <a:solidFill>
                  <a:srgbClr val="231F20"/>
                </a:solidFill>
                <a:latin typeface="Arial"/>
                <a:cs typeface="Arial"/>
              </a:rPr>
              <a:t>answer </a:t>
            </a:r>
            <a:r>
              <a:rPr sz="1200" dirty="0">
                <a:solidFill>
                  <a:srgbClr val="231F20"/>
                </a:solidFill>
                <a:latin typeface="Arial"/>
                <a:cs typeface="Arial"/>
              </a:rPr>
              <a:t>the </a:t>
            </a:r>
            <a:r>
              <a:rPr sz="1200" spc="-5" dirty="0">
                <a:solidFill>
                  <a:srgbClr val="231F20"/>
                </a:solidFill>
                <a:latin typeface="Arial"/>
                <a:cs typeface="Arial"/>
              </a:rPr>
              <a:t>questions below  </a:t>
            </a:r>
            <a:r>
              <a:rPr sz="1200" dirty="0">
                <a:solidFill>
                  <a:srgbClr val="231F20"/>
                </a:solidFill>
                <a:latin typeface="Arial"/>
                <a:cs typeface="Arial"/>
              </a:rPr>
              <a:t>to start creating your Action Pack</a:t>
            </a:r>
            <a:r>
              <a:rPr sz="1200" spc="-170" dirty="0">
                <a:solidFill>
                  <a:srgbClr val="231F20"/>
                </a:solidFill>
                <a:latin typeface="Arial"/>
                <a:cs typeface="Arial"/>
              </a:rPr>
              <a:t> </a:t>
            </a:r>
            <a:r>
              <a:rPr sz="1200" dirty="0">
                <a:solidFill>
                  <a:srgbClr val="231F20"/>
                </a:solidFill>
                <a:latin typeface="Arial"/>
                <a:cs typeface="Arial"/>
              </a:rPr>
              <a:t>character</a:t>
            </a:r>
            <a:endParaRPr sz="1200">
              <a:latin typeface="Arial"/>
              <a:cs typeface="Arial"/>
            </a:endParaRPr>
          </a:p>
        </p:txBody>
      </p:sp>
      <p:sp>
        <p:nvSpPr>
          <p:cNvPr id="16" name="object 3">
            <a:extLst>
              <a:ext uri="{FF2B5EF4-FFF2-40B4-BE49-F238E27FC236}">
                <a16:creationId xmlns:a16="http://schemas.microsoft.com/office/drawing/2014/main" id="{93E875AC-3CBB-494D-93C3-91F0C5209F9B}"/>
              </a:ext>
            </a:extLst>
          </p:cNvPr>
          <p:cNvSpPr txBox="1"/>
          <p:nvPr/>
        </p:nvSpPr>
        <p:spPr>
          <a:xfrm>
            <a:off x="635299" y="2050305"/>
            <a:ext cx="20453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Arial"/>
                <a:cs typeface="Arial"/>
              </a:rPr>
              <a:t>What </a:t>
            </a:r>
            <a:r>
              <a:rPr sz="900" spc="-5" dirty="0">
                <a:solidFill>
                  <a:srgbClr val="231F20"/>
                </a:solidFill>
                <a:latin typeface="Arial"/>
                <a:cs typeface="Arial"/>
              </a:rPr>
              <a:t>animal will inspire </a:t>
            </a:r>
            <a:r>
              <a:rPr sz="900" dirty="0">
                <a:solidFill>
                  <a:srgbClr val="231F20"/>
                </a:solidFill>
                <a:latin typeface="Arial"/>
                <a:cs typeface="Arial"/>
              </a:rPr>
              <a:t>your</a:t>
            </a:r>
            <a:r>
              <a:rPr sz="900" spc="-75" dirty="0">
                <a:solidFill>
                  <a:srgbClr val="231F20"/>
                </a:solidFill>
                <a:latin typeface="Arial"/>
                <a:cs typeface="Arial"/>
              </a:rPr>
              <a:t> </a:t>
            </a:r>
            <a:r>
              <a:rPr sz="900" dirty="0">
                <a:solidFill>
                  <a:srgbClr val="231F20"/>
                </a:solidFill>
                <a:latin typeface="Arial"/>
                <a:cs typeface="Arial"/>
              </a:rPr>
              <a:t>character?</a:t>
            </a:r>
            <a:endParaRPr sz="900">
              <a:latin typeface="Arial"/>
              <a:cs typeface="Arial"/>
            </a:endParaRPr>
          </a:p>
        </p:txBody>
      </p:sp>
      <p:sp>
        <p:nvSpPr>
          <p:cNvPr id="17" name="object 4">
            <a:extLst>
              <a:ext uri="{FF2B5EF4-FFF2-40B4-BE49-F238E27FC236}">
                <a16:creationId xmlns:a16="http://schemas.microsoft.com/office/drawing/2014/main" id="{CB00A2B2-81C5-8D4E-AF38-56502593EE70}"/>
              </a:ext>
            </a:extLst>
          </p:cNvPr>
          <p:cNvSpPr txBox="1"/>
          <p:nvPr/>
        </p:nvSpPr>
        <p:spPr>
          <a:xfrm>
            <a:off x="635299" y="3091693"/>
            <a:ext cx="1036319"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Arial"/>
                <a:cs typeface="Arial"/>
              </a:rPr>
              <a:t>Where </a:t>
            </a:r>
            <a:r>
              <a:rPr sz="900" spc="-5" dirty="0">
                <a:solidFill>
                  <a:srgbClr val="231F20"/>
                </a:solidFill>
                <a:latin typeface="Arial"/>
                <a:cs typeface="Arial"/>
              </a:rPr>
              <a:t>do </a:t>
            </a:r>
            <a:r>
              <a:rPr sz="900" dirty="0">
                <a:solidFill>
                  <a:srgbClr val="231F20"/>
                </a:solidFill>
                <a:latin typeface="Arial"/>
                <a:cs typeface="Arial"/>
              </a:rPr>
              <a:t>they</a:t>
            </a:r>
            <a:r>
              <a:rPr sz="900" spc="-80" dirty="0">
                <a:solidFill>
                  <a:srgbClr val="231F20"/>
                </a:solidFill>
                <a:latin typeface="Arial"/>
                <a:cs typeface="Arial"/>
              </a:rPr>
              <a:t> </a:t>
            </a:r>
            <a:r>
              <a:rPr sz="900" spc="-5" dirty="0">
                <a:solidFill>
                  <a:srgbClr val="231F20"/>
                </a:solidFill>
                <a:latin typeface="Arial"/>
                <a:cs typeface="Arial"/>
              </a:rPr>
              <a:t>live?</a:t>
            </a:r>
            <a:endParaRPr sz="900">
              <a:latin typeface="Arial"/>
              <a:cs typeface="Arial"/>
            </a:endParaRPr>
          </a:p>
        </p:txBody>
      </p:sp>
      <p:sp>
        <p:nvSpPr>
          <p:cNvPr id="18" name="object 5">
            <a:extLst>
              <a:ext uri="{FF2B5EF4-FFF2-40B4-BE49-F238E27FC236}">
                <a16:creationId xmlns:a16="http://schemas.microsoft.com/office/drawing/2014/main" id="{723E538E-117E-ED46-AEE0-8D9D8EA050EB}"/>
              </a:ext>
            </a:extLst>
          </p:cNvPr>
          <p:cNvSpPr txBox="1"/>
          <p:nvPr/>
        </p:nvSpPr>
        <p:spPr>
          <a:xfrm>
            <a:off x="635299" y="4133080"/>
            <a:ext cx="2439670"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231F20"/>
                </a:solidFill>
                <a:latin typeface="Arial"/>
                <a:cs typeface="Arial"/>
              </a:rPr>
              <a:t>What </a:t>
            </a:r>
            <a:r>
              <a:rPr sz="900" spc="-5" dirty="0">
                <a:solidFill>
                  <a:srgbClr val="231F20"/>
                </a:solidFill>
                <a:latin typeface="Arial"/>
                <a:cs typeface="Arial"/>
              </a:rPr>
              <a:t>is </a:t>
            </a:r>
            <a:r>
              <a:rPr sz="900" dirty="0">
                <a:solidFill>
                  <a:srgbClr val="231F20"/>
                </a:solidFill>
                <a:latin typeface="Arial"/>
                <a:cs typeface="Arial"/>
              </a:rPr>
              <a:t>your character </a:t>
            </a:r>
            <a:r>
              <a:rPr sz="900" spc="-5" dirty="0">
                <a:solidFill>
                  <a:srgbClr val="231F20"/>
                </a:solidFill>
                <a:latin typeface="Arial"/>
                <a:cs typeface="Arial"/>
              </a:rPr>
              <a:t>like? </a:t>
            </a:r>
            <a:r>
              <a:rPr sz="900" dirty="0">
                <a:solidFill>
                  <a:srgbClr val="231F20"/>
                </a:solidFill>
                <a:latin typeface="Arial"/>
                <a:cs typeface="Arial"/>
              </a:rPr>
              <a:t>Pick three </a:t>
            </a:r>
            <a:r>
              <a:rPr sz="900" spc="-5" dirty="0">
                <a:solidFill>
                  <a:srgbClr val="231F20"/>
                </a:solidFill>
                <a:latin typeface="Arial"/>
                <a:cs typeface="Arial"/>
              </a:rPr>
              <a:t>words</a:t>
            </a:r>
            <a:r>
              <a:rPr sz="900" spc="-90" dirty="0">
                <a:solidFill>
                  <a:srgbClr val="231F20"/>
                </a:solidFill>
                <a:latin typeface="Arial"/>
                <a:cs typeface="Arial"/>
              </a:rPr>
              <a:t> </a:t>
            </a:r>
            <a:r>
              <a:rPr sz="900" dirty="0">
                <a:solidFill>
                  <a:srgbClr val="231F20"/>
                </a:solidFill>
                <a:latin typeface="Arial"/>
                <a:cs typeface="Arial"/>
              </a:rPr>
              <a:t>to  </a:t>
            </a:r>
            <a:r>
              <a:rPr sz="900" spc="-5" dirty="0">
                <a:solidFill>
                  <a:srgbClr val="231F20"/>
                </a:solidFill>
                <a:latin typeface="Arial"/>
                <a:cs typeface="Arial"/>
              </a:rPr>
              <a:t>describe </a:t>
            </a:r>
            <a:r>
              <a:rPr sz="900" dirty="0">
                <a:solidFill>
                  <a:srgbClr val="231F20"/>
                </a:solidFill>
                <a:latin typeface="Arial"/>
                <a:cs typeface="Arial"/>
              </a:rPr>
              <a:t>their</a:t>
            </a:r>
            <a:r>
              <a:rPr sz="900" spc="-5" dirty="0">
                <a:solidFill>
                  <a:srgbClr val="231F20"/>
                </a:solidFill>
                <a:latin typeface="Arial"/>
                <a:cs typeface="Arial"/>
              </a:rPr>
              <a:t> </a:t>
            </a:r>
            <a:r>
              <a:rPr sz="900" spc="-10" dirty="0">
                <a:solidFill>
                  <a:srgbClr val="231F20"/>
                </a:solidFill>
                <a:latin typeface="Arial"/>
                <a:cs typeface="Arial"/>
              </a:rPr>
              <a:t>personality.</a:t>
            </a:r>
            <a:endParaRPr sz="900">
              <a:latin typeface="Arial"/>
              <a:cs typeface="Arial"/>
            </a:endParaRPr>
          </a:p>
        </p:txBody>
      </p:sp>
      <p:sp>
        <p:nvSpPr>
          <p:cNvPr id="19" name="object 6">
            <a:extLst>
              <a:ext uri="{FF2B5EF4-FFF2-40B4-BE49-F238E27FC236}">
                <a16:creationId xmlns:a16="http://schemas.microsoft.com/office/drawing/2014/main" id="{49674FEA-C84F-9848-A09C-7BED4422FA32}"/>
              </a:ext>
            </a:extLst>
          </p:cNvPr>
          <p:cNvSpPr txBox="1"/>
          <p:nvPr/>
        </p:nvSpPr>
        <p:spPr>
          <a:xfrm>
            <a:off x="638500" y="5329229"/>
            <a:ext cx="35623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Arial"/>
                <a:cs typeface="Arial"/>
              </a:rPr>
              <a:t>Why </a:t>
            </a:r>
            <a:r>
              <a:rPr sz="900" spc="-5" dirty="0">
                <a:solidFill>
                  <a:srgbClr val="231F20"/>
                </a:solidFill>
                <a:latin typeface="Arial"/>
                <a:cs typeface="Arial"/>
              </a:rPr>
              <a:t>is </a:t>
            </a:r>
            <a:r>
              <a:rPr sz="900" dirty="0">
                <a:solidFill>
                  <a:srgbClr val="231F20"/>
                </a:solidFill>
                <a:latin typeface="Arial"/>
                <a:cs typeface="Arial"/>
              </a:rPr>
              <a:t>recycling </a:t>
            </a:r>
            <a:r>
              <a:rPr sz="900" spc="-5" dirty="0">
                <a:solidFill>
                  <a:srgbClr val="231F20"/>
                </a:solidFill>
                <a:latin typeface="Arial"/>
                <a:cs typeface="Arial"/>
              </a:rPr>
              <a:t>important </a:t>
            </a:r>
            <a:r>
              <a:rPr sz="900" dirty="0">
                <a:solidFill>
                  <a:srgbClr val="231F20"/>
                </a:solidFill>
                <a:latin typeface="Arial"/>
                <a:cs typeface="Arial"/>
              </a:rPr>
              <a:t>to your Eco Guardian? </a:t>
            </a:r>
            <a:r>
              <a:rPr sz="900" spc="-5" dirty="0">
                <a:solidFill>
                  <a:srgbClr val="231F20"/>
                </a:solidFill>
                <a:latin typeface="Arial"/>
                <a:cs typeface="Arial"/>
              </a:rPr>
              <a:t>Write </a:t>
            </a:r>
            <a:r>
              <a:rPr sz="900" dirty="0">
                <a:solidFill>
                  <a:srgbClr val="231F20"/>
                </a:solidFill>
                <a:latin typeface="Arial"/>
                <a:cs typeface="Arial"/>
              </a:rPr>
              <a:t>three</a:t>
            </a:r>
            <a:r>
              <a:rPr sz="900" spc="-75" dirty="0">
                <a:solidFill>
                  <a:srgbClr val="231F20"/>
                </a:solidFill>
                <a:latin typeface="Arial"/>
                <a:cs typeface="Arial"/>
              </a:rPr>
              <a:t> </a:t>
            </a:r>
            <a:r>
              <a:rPr sz="900" dirty="0">
                <a:solidFill>
                  <a:srgbClr val="231F20"/>
                </a:solidFill>
                <a:latin typeface="Arial"/>
                <a:cs typeface="Arial"/>
              </a:rPr>
              <a:t>reasons</a:t>
            </a:r>
            <a:endParaRPr sz="900">
              <a:latin typeface="Arial"/>
              <a:cs typeface="Arial"/>
            </a:endParaRPr>
          </a:p>
        </p:txBody>
      </p:sp>
      <p:sp>
        <p:nvSpPr>
          <p:cNvPr id="20" name="object 7">
            <a:extLst>
              <a:ext uri="{FF2B5EF4-FFF2-40B4-BE49-F238E27FC236}">
                <a16:creationId xmlns:a16="http://schemas.microsoft.com/office/drawing/2014/main" id="{10850809-DFDD-1941-B333-22599C5079FD}"/>
              </a:ext>
            </a:extLst>
          </p:cNvPr>
          <p:cNvSpPr txBox="1"/>
          <p:nvPr/>
        </p:nvSpPr>
        <p:spPr>
          <a:xfrm>
            <a:off x="6755379" y="2050305"/>
            <a:ext cx="144208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231F20"/>
                </a:solidFill>
                <a:latin typeface="Arial"/>
                <a:cs typeface="Arial"/>
              </a:rPr>
              <a:t>Draw/sketch </a:t>
            </a:r>
            <a:r>
              <a:rPr sz="900" dirty="0">
                <a:solidFill>
                  <a:srgbClr val="231F20"/>
                </a:solidFill>
                <a:latin typeface="Arial"/>
                <a:cs typeface="Arial"/>
              </a:rPr>
              <a:t>your</a:t>
            </a:r>
            <a:r>
              <a:rPr sz="900" spc="-75" dirty="0">
                <a:solidFill>
                  <a:srgbClr val="231F20"/>
                </a:solidFill>
                <a:latin typeface="Arial"/>
                <a:cs typeface="Arial"/>
              </a:rPr>
              <a:t> </a:t>
            </a:r>
            <a:r>
              <a:rPr sz="900" spc="-5" dirty="0">
                <a:solidFill>
                  <a:srgbClr val="231F20"/>
                </a:solidFill>
                <a:latin typeface="Arial"/>
                <a:cs typeface="Arial"/>
              </a:rPr>
              <a:t>character.</a:t>
            </a:r>
            <a:endParaRPr sz="900">
              <a:latin typeface="Arial"/>
              <a:cs typeface="Arial"/>
            </a:endParaRPr>
          </a:p>
        </p:txBody>
      </p:sp>
      <p:sp>
        <p:nvSpPr>
          <p:cNvPr id="21" name="object 8">
            <a:extLst>
              <a:ext uri="{FF2B5EF4-FFF2-40B4-BE49-F238E27FC236}">
                <a16:creationId xmlns:a16="http://schemas.microsoft.com/office/drawing/2014/main" id="{46046A9C-5512-A747-BF90-18A208013C6F}"/>
              </a:ext>
            </a:extLst>
          </p:cNvPr>
          <p:cNvSpPr txBox="1"/>
          <p:nvPr/>
        </p:nvSpPr>
        <p:spPr>
          <a:xfrm>
            <a:off x="6755379" y="5244076"/>
            <a:ext cx="4718050" cy="1266825"/>
          </a:xfrm>
          <a:prstGeom prst="rect">
            <a:avLst/>
          </a:prstGeom>
        </p:spPr>
        <p:txBody>
          <a:bodyPr vert="horz" wrap="square" lIns="0" tIns="12700" rIns="0" bIns="0" rtlCol="0">
            <a:spAutoFit/>
          </a:bodyPr>
          <a:lstStyle/>
          <a:p>
            <a:pPr marL="12700" marR="3858260">
              <a:lnSpc>
                <a:spcPct val="152500"/>
              </a:lnSpc>
              <a:spcBef>
                <a:spcPts val="100"/>
              </a:spcBef>
            </a:pPr>
            <a:r>
              <a:rPr sz="900" b="1" spc="-5" dirty="0">
                <a:solidFill>
                  <a:srgbClr val="231F20"/>
                </a:solidFill>
                <a:latin typeface="Arial"/>
                <a:cs typeface="Arial"/>
              </a:rPr>
              <a:t>Word </a:t>
            </a:r>
            <a:r>
              <a:rPr sz="900" b="1" dirty="0">
                <a:solidFill>
                  <a:srgbClr val="231F20"/>
                </a:solidFill>
                <a:latin typeface="Arial"/>
                <a:cs typeface="Arial"/>
              </a:rPr>
              <a:t>bank  Places -</a:t>
            </a:r>
            <a:r>
              <a:rPr sz="900" b="1" spc="-95" dirty="0">
                <a:solidFill>
                  <a:srgbClr val="231F20"/>
                </a:solidFill>
                <a:latin typeface="Arial"/>
                <a:cs typeface="Arial"/>
              </a:rPr>
              <a:t> </a:t>
            </a:r>
            <a:r>
              <a:rPr sz="900" b="1" spc="-5" dirty="0">
                <a:solidFill>
                  <a:srgbClr val="231F20"/>
                </a:solidFill>
                <a:latin typeface="Arial"/>
                <a:cs typeface="Arial"/>
              </a:rPr>
              <a:t>setting</a:t>
            </a:r>
            <a:endParaRPr sz="900">
              <a:latin typeface="Arial"/>
              <a:cs typeface="Arial"/>
            </a:endParaRPr>
          </a:p>
          <a:p>
            <a:pPr marL="12700">
              <a:lnSpc>
                <a:spcPct val="100000"/>
              </a:lnSpc>
            </a:pPr>
            <a:r>
              <a:rPr sz="900" dirty="0">
                <a:solidFill>
                  <a:srgbClr val="231F20"/>
                </a:solidFill>
                <a:latin typeface="Arial"/>
                <a:cs typeface="Arial"/>
              </a:rPr>
              <a:t>sea * </a:t>
            </a:r>
            <a:r>
              <a:rPr sz="900" spc="-5" dirty="0">
                <a:solidFill>
                  <a:srgbClr val="231F20"/>
                </a:solidFill>
                <a:latin typeface="Arial"/>
                <a:cs typeface="Arial"/>
              </a:rPr>
              <a:t>ocean </a:t>
            </a:r>
            <a:r>
              <a:rPr sz="900" dirty="0">
                <a:solidFill>
                  <a:srgbClr val="231F20"/>
                </a:solidFill>
                <a:latin typeface="Arial"/>
                <a:cs typeface="Arial"/>
              </a:rPr>
              <a:t>* forest * </a:t>
            </a:r>
            <a:r>
              <a:rPr sz="900" spc="-5" dirty="0">
                <a:solidFill>
                  <a:srgbClr val="231F20"/>
                </a:solidFill>
                <a:latin typeface="Arial"/>
                <a:cs typeface="Arial"/>
              </a:rPr>
              <a:t>garden </a:t>
            </a:r>
            <a:r>
              <a:rPr sz="900" dirty="0">
                <a:solidFill>
                  <a:srgbClr val="231F20"/>
                </a:solidFill>
                <a:latin typeface="Arial"/>
                <a:cs typeface="Arial"/>
              </a:rPr>
              <a:t>* </a:t>
            </a:r>
            <a:r>
              <a:rPr sz="900" spc="-5" dirty="0">
                <a:solidFill>
                  <a:srgbClr val="231F20"/>
                </a:solidFill>
                <a:latin typeface="Arial"/>
                <a:cs typeface="Arial"/>
              </a:rPr>
              <a:t>nest </a:t>
            </a:r>
            <a:r>
              <a:rPr sz="900" dirty="0">
                <a:solidFill>
                  <a:srgbClr val="231F20"/>
                </a:solidFill>
                <a:latin typeface="Arial"/>
                <a:cs typeface="Arial"/>
              </a:rPr>
              <a:t>* mountain * recycling </a:t>
            </a:r>
            <a:r>
              <a:rPr sz="900" spc="-5" dirty="0">
                <a:solidFill>
                  <a:srgbClr val="231F20"/>
                </a:solidFill>
                <a:latin typeface="Arial"/>
                <a:cs typeface="Arial"/>
              </a:rPr>
              <a:t>bin </a:t>
            </a:r>
            <a:r>
              <a:rPr sz="900" dirty="0">
                <a:solidFill>
                  <a:srgbClr val="231F20"/>
                </a:solidFill>
                <a:latin typeface="Arial"/>
                <a:cs typeface="Arial"/>
              </a:rPr>
              <a:t>* shed * city * </a:t>
            </a:r>
            <a:r>
              <a:rPr sz="900" spc="-5" dirty="0">
                <a:solidFill>
                  <a:srgbClr val="231F20"/>
                </a:solidFill>
                <a:latin typeface="Arial"/>
                <a:cs typeface="Arial"/>
              </a:rPr>
              <a:t>hill </a:t>
            </a:r>
            <a:r>
              <a:rPr sz="900" dirty="0">
                <a:solidFill>
                  <a:srgbClr val="231F20"/>
                </a:solidFill>
                <a:latin typeface="Arial"/>
                <a:cs typeface="Arial"/>
              </a:rPr>
              <a:t>* </a:t>
            </a:r>
            <a:r>
              <a:rPr sz="900" spc="-5" dirty="0">
                <a:solidFill>
                  <a:srgbClr val="231F20"/>
                </a:solidFill>
                <a:latin typeface="Arial"/>
                <a:cs typeface="Arial"/>
              </a:rPr>
              <a:t>nest </a:t>
            </a:r>
            <a:r>
              <a:rPr sz="900" dirty="0">
                <a:solidFill>
                  <a:srgbClr val="231F20"/>
                </a:solidFill>
                <a:latin typeface="Arial"/>
                <a:cs typeface="Arial"/>
              </a:rPr>
              <a:t>*</a:t>
            </a:r>
            <a:r>
              <a:rPr sz="900" spc="-155" dirty="0">
                <a:solidFill>
                  <a:srgbClr val="231F20"/>
                </a:solidFill>
                <a:latin typeface="Arial"/>
                <a:cs typeface="Arial"/>
              </a:rPr>
              <a:t> </a:t>
            </a:r>
            <a:r>
              <a:rPr sz="900" spc="-5" dirty="0">
                <a:solidFill>
                  <a:srgbClr val="231F20"/>
                </a:solidFill>
                <a:latin typeface="Arial"/>
                <a:cs typeface="Arial"/>
              </a:rPr>
              <a:t>wood</a:t>
            </a:r>
            <a:endParaRPr sz="900">
              <a:latin typeface="Arial"/>
              <a:cs typeface="Arial"/>
            </a:endParaRPr>
          </a:p>
          <a:p>
            <a:pPr marL="12700">
              <a:lnSpc>
                <a:spcPct val="100000"/>
              </a:lnSpc>
            </a:pPr>
            <a:r>
              <a:rPr sz="900" b="1" spc="-15" dirty="0">
                <a:solidFill>
                  <a:srgbClr val="231F20"/>
                </a:solidFill>
                <a:latin typeface="Arial"/>
                <a:cs typeface="Arial"/>
              </a:rPr>
              <a:t>Verbs </a:t>
            </a:r>
            <a:r>
              <a:rPr sz="900" b="1" dirty="0">
                <a:solidFill>
                  <a:srgbClr val="231F20"/>
                </a:solidFill>
                <a:latin typeface="Arial"/>
                <a:cs typeface="Arial"/>
              </a:rPr>
              <a:t>- doing</a:t>
            </a:r>
            <a:r>
              <a:rPr sz="900" b="1" spc="5" dirty="0">
                <a:solidFill>
                  <a:srgbClr val="231F20"/>
                </a:solidFill>
                <a:latin typeface="Arial"/>
                <a:cs typeface="Arial"/>
              </a:rPr>
              <a:t> </a:t>
            </a:r>
            <a:r>
              <a:rPr sz="900" b="1" dirty="0">
                <a:solidFill>
                  <a:srgbClr val="231F20"/>
                </a:solidFill>
                <a:latin typeface="Arial"/>
                <a:cs typeface="Arial"/>
              </a:rPr>
              <a:t>words</a:t>
            </a:r>
            <a:endParaRPr sz="900">
              <a:latin typeface="Arial"/>
              <a:cs typeface="Arial"/>
            </a:endParaRPr>
          </a:p>
          <a:p>
            <a:pPr marL="12700">
              <a:lnSpc>
                <a:spcPct val="100000"/>
              </a:lnSpc>
            </a:pPr>
            <a:r>
              <a:rPr sz="900" spc="-5" dirty="0">
                <a:solidFill>
                  <a:srgbClr val="231F20"/>
                </a:solidFill>
                <a:latin typeface="Arial"/>
                <a:cs typeface="Arial"/>
              </a:rPr>
              <a:t>walk </a:t>
            </a:r>
            <a:r>
              <a:rPr sz="900" dirty="0">
                <a:solidFill>
                  <a:srgbClr val="231F20"/>
                </a:solidFill>
                <a:latin typeface="Arial"/>
                <a:cs typeface="Arial"/>
              </a:rPr>
              <a:t>* run * smile * </a:t>
            </a:r>
            <a:r>
              <a:rPr sz="900" spc="-5" dirty="0">
                <a:solidFill>
                  <a:srgbClr val="231F20"/>
                </a:solidFill>
                <a:latin typeface="Arial"/>
                <a:cs typeface="Arial"/>
              </a:rPr>
              <a:t>play </a:t>
            </a:r>
            <a:r>
              <a:rPr sz="900" dirty="0">
                <a:solidFill>
                  <a:srgbClr val="231F20"/>
                </a:solidFill>
                <a:latin typeface="Arial"/>
                <a:cs typeface="Arial"/>
              </a:rPr>
              <a:t>* recycle * sort * rinse * clean * </a:t>
            </a:r>
            <a:r>
              <a:rPr sz="900" spc="-5" dirty="0">
                <a:solidFill>
                  <a:srgbClr val="231F20"/>
                </a:solidFill>
                <a:latin typeface="Arial"/>
                <a:cs typeface="Arial"/>
              </a:rPr>
              <a:t>help </a:t>
            </a:r>
            <a:r>
              <a:rPr sz="900" dirty="0">
                <a:solidFill>
                  <a:srgbClr val="231F20"/>
                </a:solidFill>
                <a:latin typeface="Arial"/>
                <a:cs typeface="Arial"/>
              </a:rPr>
              <a:t>* swim * fly * </a:t>
            </a:r>
            <a:r>
              <a:rPr sz="900" spc="-5" dirty="0">
                <a:solidFill>
                  <a:srgbClr val="231F20"/>
                </a:solidFill>
                <a:latin typeface="Arial"/>
                <a:cs typeface="Arial"/>
              </a:rPr>
              <a:t>laugh </a:t>
            </a:r>
            <a:r>
              <a:rPr sz="900" dirty="0">
                <a:solidFill>
                  <a:srgbClr val="231F20"/>
                </a:solidFill>
                <a:latin typeface="Arial"/>
                <a:cs typeface="Arial"/>
              </a:rPr>
              <a:t>* sing</a:t>
            </a:r>
            <a:r>
              <a:rPr sz="900" spc="-120" dirty="0">
                <a:solidFill>
                  <a:srgbClr val="231F20"/>
                </a:solidFill>
                <a:latin typeface="Arial"/>
                <a:cs typeface="Arial"/>
              </a:rPr>
              <a:t> </a:t>
            </a:r>
            <a:r>
              <a:rPr sz="900" dirty="0">
                <a:solidFill>
                  <a:srgbClr val="231F20"/>
                </a:solidFill>
                <a:latin typeface="Arial"/>
                <a:cs typeface="Arial"/>
              </a:rPr>
              <a:t>*</a:t>
            </a:r>
            <a:endParaRPr sz="900">
              <a:latin typeface="Arial"/>
              <a:cs typeface="Arial"/>
            </a:endParaRPr>
          </a:p>
          <a:p>
            <a:pPr marL="12700">
              <a:lnSpc>
                <a:spcPct val="100000"/>
              </a:lnSpc>
            </a:pPr>
            <a:r>
              <a:rPr sz="900" b="1" spc="-5" dirty="0">
                <a:solidFill>
                  <a:srgbClr val="231F20"/>
                </a:solidFill>
                <a:latin typeface="Arial"/>
                <a:cs typeface="Arial"/>
              </a:rPr>
              <a:t>Adjectives </a:t>
            </a:r>
            <a:r>
              <a:rPr sz="900" b="1" dirty="0">
                <a:solidFill>
                  <a:srgbClr val="231F20"/>
                </a:solidFill>
                <a:latin typeface="Arial"/>
                <a:cs typeface="Arial"/>
              </a:rPr>
              <a:t>- describing</a:t>
            </a:r>
            <a:r>
              <a:rPr sz="900" b="1" spc="-5" dirty="0">
                <a:solidFill>
                  <a:srgbClr val="231F20"/>
                </a:solidFill>
                <a:latin typeface="Arial"/>
                <a:cs typeface="Arial"/>
              </a:rPr>
              <a:t> </a:t>
            </a:r>
            <a:r>
              <a:rPr sz="900" b="1" dirty="0">
                <a:solidFill>
                  <a:srgbClr val="231F20"/>
                </a:solidFill>
                <a:latin typeface="Arial"/>
                <a:cs typeface="Arial"/>
              </a:rPr>
              <a:t>personality</a:t>
            </a:r>
            <a:endParaRPr sz="900">
              <a:latin typeface="Arial"/>
              <a:cs typeface="Arial"/>
            </a:endParaRPr>
          </a:p>
          <a:p>
            <a:pPr marL="12700" marR="174625">
              <a:lnSpc>
                <a:spcPct val="100000"/>
              </a:lnSpc>
            </a:pPr>
            <a:r>
              <a:rPr sz="900" spc="-5" dirty="0">
                <a:solidFill>
                  <a:srgbClr val="231F20"/>
                </a:solidFill>
                <a:latin typeface="Arial"/>
                <a:cs typeface="Arial"/>
              </a:rPr>
              <a:t>loud </a:t>
            </a:r>
            <a:r>
              <a:rPr sz="900" dirty="0">
                <a:solidFill>
                  <a:srgbClr val="231F20"/>
                </a:solidFill>
                <a:latin typeface="Arial"/>
                <a:cs typeface="Arial"/>
              </a:rPr>
              <a:t>* </a:t>
            </a:r>
            <a:r>
              <a:rPr sz="900" spc="-5" dirty="0">
                <a:solidFill>
                  <a:srgbClr val="231F20"/>
                </a:solidFill>
                <a:latin typeface="Arial"/>
                <a:cs typeface="Arial"/>
              </a:rPr>
              <a:t>quiet </a:t>
            </a:r>
            <a:r>
              <a:rPr sz="900" dirty="0">
                <a:solidFill>
                  <a:srgbClr val="231F20"/>
                </a:solidFill>
                <a:latin typeface="Arial"/>
                <a:cs typeface="Arial"/>
              </a:rPr>
              <a:t>* shy * </a:t>
            </a:r>
            <a:r>
              <a:rPr sz="900" spc="-5" dirty="0">
                <a:solidFill>
                  <a:srgbClr val="231F20"/>
                </a:solidFill>
                <a:latin typeface="Arial"/>
                <a:cs typeface="Arial"/>
              </a:rPr>
              <a:t>outgoing </a:t>
            </a:r>
            <a:r>
              <a:rPr sz="900" dirty="0">
                <a:solidFill>
                  <a:srgbClr val="231F20"/>
                </a:solidFill>
                <a:latin typeface="Arial"/>
                <a:cs typeface="Arial"/>
              </a:rPr>
              <a:t>* </a:t>
            </a:r>
            <a:r>
              <a:rPr sz="900" spc="-5" dirty="0">
                <a:solidFill>
                  <a:srgbClr val="231F20"/>
                </a:solidFill>
                <a:latin typeface="Arial"/>
                <a:cs typeface="Arial"/>
              </a:rPr>
              <a:t>energetic </a:t>
            </a:r>
            <a:r>
              <a:rPr sz="900" dirty="0">
                <a:solidFill>
                  <a:srgbClr val="231F20"/>
                </a:solidFill>
                <a:latin typeface="Arial"/>
                <a:cs typeface="Arial"/>
              </a:rPr>
              <a:t>* </a:t>
            </a:r>
            <a:r>
              <a:rPr sz="900" spc="-5" dirty="0">
                <a:solidFill>
                  <a:srgbClr val="231F20"/>
                </a:solidFill>
                <a:latin typeface="Arial"/>
                <a:cs typeface="Arial"/>
              </a:rPr>
              <a:t>lazy </a:t>
            </a:r>
            <a:r>
              <a:rPr sz="900" dirty="0">
                <a:solidFill>
                  <a:srgbClr val="231F20"/>
                </a:solidFill>
                <a:latin typeface="Arial"/>
                <a:cs typeface="Arial"/>
              </a:rPr>
              <a:t>* </a:t>
            </a:r>
            <a:r>
              <a:rPr sz="900" spc="-5" dirty="0">
                <a:solidFill>
                  <a:srgbClr val="231F20"/>
                </a:solidFill>
                <a:latin typeface="Arial"/>
                <a:cs typeface="Arial"/>
              </a:rPr>
              <a:t>happy </a:t>
            </a:r>
            <a:r>
              <a:rPr sz="900" dirty="0">
                <a:solidFill>
                  <a:srgbClr val="231F20"/>
                </a:solidFill>
                <a:latin typeface="Arial"/>
                <a:cs typeface="Arial"/>
              </a:rPr>
              <a:t>* sad * </a:t>
            </a:r>
            <a:r>
              <a:rPr sz="900" spc="-5" dirty="0">
                <a:solidFill>
                  <a:srgbClr val="231F20"/>
                </a:solidFill>
                <a:latin typeface="Arial"/>
                <a:cs typeface="Arial"/>
              </a:rPr>
              <a:t>outspoken </a:t>
            </a:r>
            <a:r>
              <a:rPr sz="900" dirty="0">
                <a:solidFill>
                  <a:srgbClr val="231F20"/>
                </a:solidFill>
                <a:latin typeface="Arial"/>
                <a:cs typeface="Arial"/>
              </a:rPr>
              <a:t>* clever * </a:t>
            </a:r>
            <a:r>
              <a:rPr sz="900" spc="-5" dirty="0">
                <a:solidFill>
                  <a:srgbClr val="231F20"/>
                </a:solidFill>
                <a:latin typeface="Arial"/>
                <a:cs typeface="Arial"/>
              </a:rPr>
              <a:t>brave </a:t>
            </a:r>
            <a:r>
              <a:rPr sz="900" dirty="0">
                <a:solidFill>
                  <a:srgbClr val="231F20"/>
                </a:solidFill>
                <a:latin typeface="Arial"/>
                <a:cs typeface="Arial"/>
              </a:rPr>
              <a:t>*  friendly * funny * caring * sensible * cool * calm * </a:t>
            </a:r>
            <a:r>
              <a:rPr sz="900" spc="-5" dirty="0">
                <a:solidFill>
                  <a:srgbClr val="231F20"/>
                </a:solidFill>
                <a:latin typeface="Arial"/>
                <a:cs typeface="Arial"/>
              </a:rPr>
              <a:t>adventures </a:t>
            </a:r>
            <a:r>
              <a:rPr sz="900" dirty="0">
                <a:solidFill>
                  <a:srgbClr val="231F20"/>
                </a:solidFill>
                <a:latin typeface="Arial"/>
                <a:cs typeface="Arial"/>
              </a:rPr>
              <a:t>* </a:t>
            </a:r>
            <a:r>
              <a:rPr sz="900" spc="-5" dirty="0">
                <a:solidFill>
                  <a:srgbClr val="231F20"/>
                </a:solidFill>
                <a:latin typeface="Arial"/>
                <a:cs typeface="Arial"/>
              </a:rPr>
              <a:t>awkward </a:t>
            </a:r>
            <a:r>
              <a:rPr sz="900" dirty="0">
                <a:solidFill>
                  <a:srgbClr val="231F20"/>
                </a:solidFill>
                <a:latin typeface="Arial"/>
                <a:cs typeface="Arial"/>
              </a:rPr>
              <a:t>* </a:t>
            </a:r>
            <a:r>
              <a:rPr sz="900" spc="-5" dirty="0">
                <a:solidFill>
                  <a:srgbClr val="231F20"/>
                </a:solidFill>
                <a:latin typeface="Arial"/>
                <a:cs typeface="Arial"/>
              </a:rPr>
              <a:t>patient </a:t>
            </a:r>
            <a:r>
              <a:rPr sz="900" dirty="0">
                <a:solidFill>
                  <a:srgbClr val="231F20"/>
                </a:solidFill>
                <a:latin typeface="Arial"/>
                <a:cs typeface="Arial"/>
              </a:rPr>
              <a:t>*</a:t>
            </a:r>
            <a:r>
              <a:rPr sz="900" spc="-125" dirty="0">
                <a:solidFill>
                  <a:srgbClr val="231F20"/>
                </a:solidFill>
                <a:latin typeface="Arial"/>
                <a:cs typeface="Arial"/>
              </a:rPr>
              <a:t> </a:t>
            </a:r>
            <a:r>
              <a:rPr sz="900" spc="-5" dirty="0">
                <a:solidFill>
                  <a:srgbClr val="231F20"/>
                </a:solidFill>
                <a:latin typeface="Arial"/>
                <a:cs typeface="Arial"/>
              </a:rPr>
              <a:t>helpful</a:t>
            </a:r>
            <a:endParaRPr sz="900">
              <a:latin typeface="Arial"/>
              <a:cs typeface="Arial"/>
            </a:endParaRPr>
          </a:p>
        </p:txBody>
      </p:sp>
      <p:sp>
        <p:nvSpPr>
          <p:cNvPr id="22" name="object 9">
            <a:extLst>
              <a:ext uri="{FF2B5EF4-FFF2-40B4-BE49-F238E27FC236}">
                <a16:creationId xmlns:a16="http://schemas.microsoft.com/office/drawing/2014/main" id="{E0E960BB-DE2E-0242-BF79-A73853F4AEFD}"/>
              </a:ext>
            </a:extLst>
          </p:cNvPr>
          <p:cNvSpPr txBox="1"/>
          <p:nvPr/>
        </p:nvSpPr>
        <p:spPr>
          <a:xfrm>
            <a:off x="3614415" y="4133080"/>
            <a:ext cx="2433320"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231F20"/>
                </a:solidFill>
                <a:latin typeface="Arial"/>
                <a:cs typeface="Arial"/>
              </a:rPr>
              <a:t>What </a:t>
            </a:r>
            <a:r>
              <a:rPr sz="900" spc="-5" dirty="0">
                <a:solidFill>
                  <a:srgbClr val="231F20"/>
                </a:solidFill>
                <a:latin typeface="Arial"/>
                <a:cs typeface="Arial"/>
              </a:rPr>
              <a:t>does </a:t>
            </a:r>
            <a:r>
              <a:rPr sz="900" dirty="0">
                <a:solidFill>
                  <a:srgbClr val="231F20"/>
                </a:solidFill>
                <a:latin typeface="Arial"/>
                <a:cs typeface="Arial"/>
              </a:rPr>
              <a:t>your character </a:t>
            </a:r>
            <a:r>
              <a:rPr sz="900" spc="-5" dirty="0">
                <a:solidFill>
                  <a:srgbClr val="231F20"/>
                </a:solidFill>
                <a:latin typeface="Arial"/>
                <a:cs typeface="Arial"/>
              </a:rPr>
              <a:t>like </a:t>
            </a:r>
            <a:r>
              <a:rPr sz="900" dirty="0">
                <a:solidFill>
                  <a:srgbClr val="231F20"/>
                </a:solidFill>
                <a:latin typeface="Arial"/>
                <a:cs typeface="Arial"/>
              </a:rPr>
              <a:t>to </a:t>
            </a:r>
            <a:r>
              <a:rPr sz="900" spc="-5" dirty="0">
                <a:solidFill>
                  <a:srgbClr val="231F20"/>
                </a:solidFill>
                <a:latin typeface="Arial"/>
                <a:cs typeface="Arial"/>
              </a:rPr>
              <a:t>do? Name</a:t>
            </a:r>
            <a:r>
              <a:rPr sz="900" spc="-85" dirty="0">
                <a:solidFill>
                  <a:srgbClr val="231F20"/>
                </a:solidFill>
                <a:latin typeface="Arial"/>
                <a:cs typeface="Arial"/>
              </a:rPr>
              <a:t> </a:t>
            </a:r>
            <a:r>
              <a:rPr sz="900" dirty="0">
                <a:solidFill>
                  <a:srgbClr val="231F20"/>
                </a:solidFill>
                <a:latin typeface="Arial"/>
                <a:cs typeface="Arial"/>
              </a:rPr>
              <a:t>two  </a:t>
            </a:r>
            <a:r>
              <a:rPr sz="900" spc="-5" dirty="0">
                <a:solidFill>
                  <a:srgbClr val="231F20"/>
                </a:solidFill>
                <a:latin typeface="Arial"/>
                <a:cs typeface="Arial"/>
              </a:rPr>
              <a:t>activities.</a:t>
            </a:r>
            <a:endParaRPr sz="900">
              <a:latin typeface="Arial"/>
              <a:cs typeface="Arial"/>
            </a:endParaRPr>
          </a:p>
        </p:txBody>
      </p:sp>
      <p:sp>
        <p:nvSpPr>
          <p:cNvPr id="23" name="object 10">
            <a:extLst>
              <a:ext uri="{FF2B5EF4-FFF2-40B4-BE49-F238E27FC236}">
                <a16:creationId xmlns:a16="http://schemas.microsoft.com/office/drawing/2014/main" id="{3C87343A-721D-C64B-9068-0B52EADF3BCB}"/>
              </a:ext>
            </a:extLst>
          </p:cNvPr>
          <p:cNvSpPr txBox="1"/>
          <p:nvPr/>
        </p:nvSpPr>
        <p:spPr>
          <a:xfrm>
            <a:off x="3614415" y="3091693"/>
            <a:ext cx="137858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231F20"/>
                </a:solidFill>
                <a:latin typeface="Arial"/>
                <a:cs typeface="Arial"/>
              </a:rPr>
              <a:t>How old is </a:t>
            </a:r>
            <a:r>
              <a:rPr sz="900" dirty="0">
                <a:solidFill>
                  <a:srgbClr val="231F20"/>
                </a:solidFill>
                <a:latin typeface="Arial"/>
                <a:cs typeface="Arial"/>
              </a:rPr>
              <a:t>your</a:t>
            </a:r>
            <a:r>
              <a:rPr sz="900" spc="-75" dirty="0">
                <a:solidFill>
                  <a:srgbClr val="231F20"/>
                </a:solidFill>
                <a:latin typeface="Arial"/>
                <a:cs typeface="Arial"/>
              </a:rPr>
              <a:t> </a:t>
            </a:r>
            <a:r>
              <a:rPr sz="900" dirty="0">
                <a:solidFill>
                  <a:srgbClr val="231F20"/>
                </a:solidFill>
                <a:latin typeface="Arial"/>
                <a:cs typeface="Arial"/>
              </a:rPr>
              <a:t>character?</a:t>
            </a:r>
            <a:endParaRPr sz="900">
              <a:latin typeface="Arial"/>
              <a:cs typeface="Arial"/>
            </a:endParaRPr>
          </a:p>
        </p:txBody>
      </p:sp>
      <p:sp>
        <p:nvSpPr>
          <p:cNvPr id="24" name="object 11">
            <a:extLst>
              <a:ext uri="{FF2B5EF4-FFF2-40B4-BE49-F238E27FC236}">
                <a16:creationId xmlns:a16="http://schemas.microsoft.com/office/drawing/2014/main" id="{31231AB4-6993-054A-AB42-7142A0DA6FED}"/>
              </a:ext>
            </a:extLst>
          </p:cNvPr>
          <p:cNvSpPr txBox="1"/>
          <p:nvPr/>
        </p:nvSpPr>
        <p:spPr>
          <a:xfrm>
            <a:off x="3614414" y="2050305"/>
            <a:ext cx="1822207"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Arial"/>
                <a:cs typeface="Arial"/>
              </a:rPr>
              <a:t>What </a:t>
            </a:r>
            <a:r>
              <a:rPr sz="900" spc="-5" dirty="0">
                <a:solidFill>
                  <a:srgbClr val="231F20"/>
                </a:solidFill>
                <a:latin typeface="Arial"/>
                <a:cs typeface="Arial"/>
              </a:rPr>
              <a:t>is </a:t>
            </a:r>
            <a:r>
              <a:rPr sz="900" dirty="0">
                <a:solidFill>
                  <a:srgbClr val="231F20"/>
                </a:solidFill>
                <a:latin typeface="Arial"/>
                <a:cs typeface="Arial"/>
              </a:rPr>
              <a:t>your character</a:t>
            </a:r>
            <a:r>
              <a:rPr lang="en-GB" sz="900" dirty="0">
                <a:solidFill>
                  <a:srgbClr val="231F20"/>
                </a:solidFill>
                <a:latin typeface="Arial"/>
                <a:cs typeface="Arial"/>
              </a:rPr>
              <a:t>’s</a:t>
            </a:r>
            <a:r>
              <a:rPr sz="900" spc="-85" dirty="0">
                <a:solidFill>
                  <a:srgbClr val="231F20"/>
                </a:solidFill>
                <a:latin typeface="Arial"/>
                <a:cs typeface="Arial"/>
              </a:rPr>
              <a:t> </a:t>
            </a:r>
            <a:r>
              <a:rPr sz="900" spc="-5" dirty="0">
                <a:solidFill>
                  <a:srgbClr val="231F20"/>
                </a:solidFill>
                <a:latin typeface="Arial"/>
                <a:cs typeface="Arial"/>
              </a:rPr>
              <a:t>name?</a:t>
            </a:r>
            <a:endParaRPr sz="900" dirty="0">
              <a:latin typeface="Arial"/>
              <a:cs typeface="Arial"/>
            </a:endParaRPr>
          </a:p>
        </p:txBody>
      </p:sp>
      <p:sp>
        <p:nvSpPr>
          <p:cNvPr id="25" name="object 12">
            <a:extLst>
              <a:ext uri="{FF2B5EF4-FFF2-40B4-BE49-F238E27FC236}">
                <a16:creationId xmlns:a16="http://schemas.microsoft.com/office/drawing/2014/main" id="{0FD0D662-7145-F843-9C81-76C39AF9E76E}"/>
              </a:ext>
            </a:extLst>
          </p:cNvPr>
          <p:cNvSpPr/>
          <p:nvPr/>
        </p:nvSpPr>
        <p:spPr>
          <a:xfrm>
            <a:off x="2267955" y="501161"/>
            <a:ext cx="7503888" cy="8575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02778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776AB8-A687-954C-BC41-F7C69B35D3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C04F885-5621-47CD-80E6-F84ED011376C}"/>
              </a:ext>
            </a:extLst>
          </p:cNvPr>
          <p:cNvSpPr txBox="1"/>
          <p:nvPr/>
        </p:nvSpPr>
        <p:spPr>
          <a:xfrm>
            <a:off x="484095" y="5368287"/>
            <a:ext cx="11161058"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Which animal might be…</a:t>
            </a:r>
          </a:p>
          <a:p>
            <a:pPr algn="ctr"/>
            <a:r>
              <a:rPr lang="en-GB" sz="1600" dirty="0">
                <a:latin typeface="Arial" panose="020B0604020202020204" pitchFamily="34" charset="0"/>
                <a:cs typeface="Arial" panose="020B0604020202020204" pitchFamily="34" charset="0"/>
              </a:rPr>
              <a:t>loud * proud * quiet * shy * outgoing * energetic * happy * outspoken * clever * brave * busy * helpful  </a:t>
            </a:r>
          </a:p>
        </p:txBody>
      </p:sp>
    </p:spTree>
    <p:extLst>
      <p:ext uri="{BB962C8B-B14F-4D97-AF65-F5344CB8AC3E}">
        <p14:creationId xmlns:p14="http://schemas.microsoft.com/office/powerpoint/2010/main" val="2015809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3A6D0-4ABF-4545-ADE5-02D45FD9D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3C3AD50-E7DC-AD46-BF61-687AA4FB918A}"/>
              </a:ext>
            </a:extLst>
          </p:cNvPr>
          <p:cNvSpPr txBox="1"/>
          <p:nvPr/>
        </p:nvSpPr>
        <p:spPr>
          <a:xfrm>
            <a:off x="964512" y="2242412"/>
            <a:ext cx="5493887" cy="3939540"/>
          </a:xfrm>
          <a:prstGeom prst="rect">
            <a:avLst/>
          </a:prstGeom>
          <a:noFill/>
        </p:spPr>
        <p:txBody>
          <a:bodyPr wrap="square" rtlCol="0">
            <a:spAutoFit/>
          </a:bodyPr>
          <a:lstStyle/>
          <a:p>
            <a:r>
              <a:rPr lang="en-GB" b="1" dirty="0">
                <a:solidFill>
                  <a:srgbClr val="369236"/>
                </a:solidFill>
                <a:latin typeface="Arial" panose="020B0604020202020204" pitchFamily="34" charset="0"/>
                <a:cs typeface="Arial" panose="020B0604020202020204" pitchFamily="34" charset="0"/>
              </a:rPr>
              <a:t>Scripts always have a clear structure, with stage directions, characters and dialogue clearly laid out. A script should include:</a:t>
            </a:r>
          </a:p>
          <a:p>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a:t>
            </a:r>
            <a:r>
              <a:rPr lang="en-GB" sz="1600" b="1" dirty="0">
                <a:latin typeface="Arial" panose="020B0604020202020204" pitchFamily="34" charset="0"/>
                <a:cs typeface="Arial" panose="020B0604020202020204" pitchFamily="34" charset="0"/>
              </a:rPr>
              <a:t>character </a:t>
            </a:r>
            <a:r>
              <a:rPr lang="en-GB" sz="1600" dirty="0">
                <a:latin typeface="Arial" panose="020B0604020202020204" pitchFamily="34" charset="0"/>
                <a:cs typeface="Arial" panose="020B0604020202020204" pitchFamily="34" charset="0"/>
              </a:rPr>
              <a:t>list (to introduce your characters) </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 introduction to </a:t>
            </a:r>
            <a:r>
              <a:rPr lang="en-GB" sz="1600" b="1" dirty="0">
                <a:latin typeface="Arial" panose="020B0604020202020204" pitchFamily="34" charset="0"/>
                <a:cs typeface="Arial" panose="020B0604020202020204" pitchFamily="34" charset="0"/>
              </a:rPr>
              <a:t>set the scene </a:t>
            </a:r>
            <a:r>
              <a:rPr lang="en-GB" sz="1600" dirty="0">
                <a:latin typeface="Arial" panose="020B0604020202020204" pitchFamily="34" charset="0"/>
                <a:cs typeface="Arial" panose="020B0604020202020204" pitchFamily="34" charset="0"/>
              </a:rPr>
              <a:t>(explain where your characters are)</a:t>
            </a:r>
          </a:p>
          <a:p>
            <a:pPr marL="285750" lvl="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dialogue</a:t>
            </a:r>
            <a:r>
              <a:rPr lang="en-GB" sz="1600" dirty="0">
                <a:latin typeface="Arial" panose="020B0604020202020204" pitchFamily="34" charset="0"/>
                <a:cs typeface="Arial" panose="020B0604020202020204" pitchFamily="34" charset="0"/>
              </a:rPr>
              <a:t> (what the characters say) introduced with the character name followed by a colon: no ‘speech marks’ are needed</a:t>
            </a:r>
          </a:p>
          <a:p>
            <a:pPr marL="285750" lvl="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stage directions </a:t>
            </a:r>
            <a:r>
              <a:rPr lang="en-GB" sz="1600" dirty="0">
                <a:latin typeface="Arial" panose="020B0604020202020204" pitchFamily="34" charset="0"/>
                <a:cs typeface="Arial" panose="020B0604020202020204" pitchFamily="34" charset="0"/>
              </a:rPr>
              <a:t>(instructions for how the actors should move)</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character directions </a:t>
            </a:r>
            <a:r>
              <a:rPr lang="en-GB" sz="1600" dirty="0">
                <a:latin typeface="Arial" panose="020B0604020202020204" pitchFamily="34" charset="0"/>
                <a:cs typeface="Arial" panose="020B0604020202020204" pitchFamily="34" charset="0"/>
              </a:rPr>
              <a:t>(instructions telling an actor how to perform their dialogue).</a:t>
            </a:r>
          </a:p>
          <a:p>
            <a:endParaRPr lang="en-GB" dirty="0"/>
          </a:p>
        </p:txBody>
      </p:sp>
    </p:spTree>
    <p:extLst>
      <p:ext uri="{BB962C8B-B14F-4D97-AF65-F5344CB8AC3E}">
        <p14:creationId xmlns:p14="http://schemas.microsoft.com/office/powerpoint/2010/main" val="91237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AC1EA2-5EEC-8642-9379-EBC5D59B29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1062"/>
            <a:ext cx="12192000" cy="6858000"/>
          </a:xfrm>
          <a:prstGeom prst="rect">
            <a:avLst/>
          </a:prstGeom>
        </p:spPr>
      </p:pic>
      <p:pic>
        <p:nvPicPr>
          <p:cNvPr id="3" name="Picture 2">
            <a:extLst>
              <a:ext uri="{FF2B5EF4-FFF2-40B4-BE49-F238E27FC236}">
                <a16:creationId xmlns:a16="http://schemas.microsoft.com/office/drawing/2014/main" id="{0B677774-376E-0740-9321-9EA618C6A2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54056" y="2041505"/>
            <a:ext cx="4411326" cy="4905395"/>
          </a:xfrm>
          <a:prstGeom prst="rect">
            <a:avLst/>
          </a:prstGeom>
        </p:spPr>
      </p:pic>
      <p:pic>
        <p:nvPicPr>
          <p:cNvPr id="10" name="Picture 9" descr="A picture containing plant&#10;&#10;Description automatically generated">
            <a:extLst>
              <a:ext uri="{FF2B5EF4-FFF2-40B4-BE49-F238E27FC236}">
                <a16:creationId xmlns:a16="http://schemas.microsoft.com/office/drawing/2014/main" id="{B37EDF25-139E-4747-81E6-90AE3D86CD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2555" y="1409075"/>
            <a:ext cx="4310230" cy="1576617"/>
          </a:xfrm>
          <a:prstGeom prst="rect">
            <a:avLst/>
          </a:prstGeom>
        </p:spPr>
      </p:pic>
      <p:sp>
        <p:nvSpPr>
          <p:cNvPr id="19" name="TextBox 18">
            <a:extLst>
              <a:ext uri="{FF2B5EF4-FFF2-40B4-BE49-F238E27FC236}">
                <a16:creationId xmlns:a16="http://schemas.microsoft.com/office/drawing/2014/main" id="{BBBFF754-5CA3-4D13-AC40-13C9804F881B}"/>
              </a:ext>
            </a:extLst>
          </p:cNvPr>
          <p:cNvSpPr txBox="1"/>
          <p:nvPr/>
        </p:nvSpPr>
        <p:spPr>
          <a:xfrm>
            <a:off x="7917461" y="1843409"/>
            <a:ext cx="2849693" cy="639214"/>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Title: give your film a title.</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Make it short and snappy!</a:t>
            </a:r>
          </a:p>
        </p:txBody>
      </p:sp>
      <p:pic>
        <p:nvPicPr>
          <p:cNvPr id="11" name="Picture 10">
            <a:extLst>
              <a:ext uri="{FF2B5EF4-FFF2-40B4-BE49-F238E27FC236}">
                <a16:creationId xmlns:a16="http://schemas.microsoft.com/office/drawing/2014/main" id="{28C3E365-7F5C-4748-95E7-13C16D8A56B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22555" y="2482623"/>
            <a:ext cx="4310230" cy="2642624"/>
          </a:xfrm>
          <a:prstGeom prst="rect">
            <a:avLst/>
          </a:prstGeom>
        </p:spPr>
      </p:pic>
      <p:sp>
        <p:nvSpPr>
          <p:cNvPr id="6" name="TextBox 5">
            <a:extLst>
              <a:ext uri="{FF2B5EF4-FFF2-40B4-BE49-F238E27FC236}">
                <a16:creationId xmlns:a16="http://schemas.microsoft.com/office/drawing/2014/main" id="{62B47394-CF32-44E4-9FA5-8C58B129BF7F}"/>
              </a:ext>
            </a:extLst>
          </p:cNvPr>
          <p:cNvSpPr txBox="1"/>
          <p:nvPr/>
        </p:nvSpPr>
        <p:spPr>
          <a:xfrm>
            <a:off x="7835900" y="3064018"/>
            <a:ext cx="3576515" cy="1330749"/>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cs typeface="Arial" panose="020B0604020202020204" pitchFamily="34" charset="0"/>
              </a:rPr>
              <a:t>Characters: </a:t>
            </a: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Write two sentences </a:t>
            </a:r>
            <a:b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b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to introduce your character(s).</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e.g. Bernie is a clever and outspoken whale. He loves swimming, but is worried about rubbish in the ocean.</a:t>
            </a:r>
          </a:p>
        </p:txBody>
      </p:sp>
      <p:pic>
        <p:nvPicPr>
          <p:cNvPr id="14" name="Picture 13" descr="A picture containing plant&#10;&#10;Description automatically generated">
            <a:extLst>
              <a:ext uri="{FF2B5EF4-FFF2-40B4-BE49-F238E27FC236}">
                <a16:creationId xmlns:a16="http://schemas.microsoft.com/office/drawing/2014/main" id="{899E16F0-B10B-3D4F-A6B5-7EEDA09793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73698" y="4567774"/>
            <a:ext cx="4310230" cy="1666557"/>
          </a:xfrm>
          <a:prstGeom prst="rect">
            <a:avLst/>
          </a:prstGeom>
        </p:spPr>
      </p:pic>
      <p:sp>
        <p:nvSpPr>
          <p:cNvPr id="8" name="TextBox 7">
            <a:extLst>
              <a:ext uri="{FF2B5EF4-FFF2-40B4-BE49-F238E27FC236}">
                <a16:creationId xmlns:a16="http://schemas.microsoft.com/office/drawing/2014/main" id="{355EA834-6C01-429C-B187-03EB3FDC955F}"/>
              </a:ext>
            </a:extLst>
          </p:cNvPr>
          <p:cNvSpPr txBox="1"/>
          <p:nvPr/>
        </p:nvSpPr>
        <p:spPr>
          <a:xfrm>
            <a:off x="7888653" y="4929906"/>
            <a:ext cx="3531538" cy="869725"/>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Stage directions: include information for your actors in brackets.</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Use the present tense</a:t>
            </a:r>
          </a:p>
        </p:txBody>
      </p:sp>
      <p:pic>
        <p:nvPicPr>
          <p:cNvPr id="15" name="Picture 14">
            <a:extLst>
              <a:ext uri="{FF2B5EF4-FFF2-40B4-BE49-F238E27FC236}">
                <a16:creationId xmlns:a16="http://schemas.microsoft.com/office/drawing/2014/main" id="{CF077547-C510-F640-AC62-BD5BA1C71EE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30929" y="1665743"/>
            <a:ext cx="3938954" cy="2517612"/>
          </a:xfrm>
          <a:prstGeom prst="rect">
            <a:avLst/>
          </a:prstGeom>
        </p:spPr>
      </p:pic>
      <p:sp>
        <p:nvSpPr>
          <p:cNvPr id="5" name="TextBox 4">
            <a:extLst>
              <a:ext uri="{FF2B5EF4-FFF2-40B4-BE49-F238E27FC236}">
                <a16:creationId xmlns:a16="http://schemas.microsoft.com/office/drawing/2014/main" id="{DE1BCF9A-930F-4490-94A3-C6C76985FB3D}"/>
              </a:ext>
            </a:extLst>
          </p:cNvPr>
          <p:cNvSpPr txBox="1"/>
          <p:nvPr/>
        </p:nvSpPr>
        <p:spPr>
          <a:xfrm>
            <a:off x="830520" y="2280511"/>
            <a:ext cx="3070406" cy="116955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Setting: introduce your setting with a short paragraph.</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Where are your characters?</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What is the time? </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What can they see?</a:t>
            </a:r>
          </a:p>
        </p:txBody>
      </p:sp>
      <p:pic>
        <p:nvPicPr>
          <p:cNvPr id="16" name="Picture 15" descr="A picture containing plant&#10;&#10;Description automatically generated">
            <a:extLst>
              <a:ext uri="{FF2B5EF4-FFF2-40B4-BE49-F238E27FC236}">
                <a16:creationId xmlns:a16="http://schemas.microsoft.com/office/drawing/2014/main" id="{5D2F6808-B5A4-FC47-9773-604B5C70CD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649" y="3626633"/>
            <a:ext cx="3970234" cy="2342980"/>
          </a:xfrm>
          <a:prstGeom prst="rect">
            <a:avLst/>
          </a:prstGeom>
        </p:spPr>
      </p:pic>
      <p:sp>
        <p:nvSpPr>
          <p:cNvPr id="7" name="TextBox 6">
            <a:extLst>
              <a:ext uri="{FF2B5EF4-FFF2-40B4-BE49-F238E27FC236}">
                <a16:creationId xmlns:a16="http://schemas.microsoft.com/office/drawing/2014/main" id="{C33DDAE4-42CA-4F4E-B7EA-B3FF79CD3411}"/>
              </a:ext>
            </a:extLst>
          </p:cNvPr>
          <p:cNvSpPr txBox="1"/>
          <p:nvPr/>
        </p:nvSpPr>
        <p:spPr>
          <a:xfrm>
            <a:off x="583046" y="4096004"/>
            <a:ext cx="3317880" cy="1330749"/>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Dialogue: write your character’s name before they speak. </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If you want your character to pause in their speech, use an </a:t>
            </a: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ellipse</a:t>
            </a: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 </a:t>
            </a:r>
            <a:b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b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to mark the gap.</a:t>
            </a:r>
          </a:p>
        </p:txBody>
      </p:sp>
    </p:spTree>
    <p:extLst>
      <p:ext uri="{BB962C8B-B14F-4D97-AF65-F5344CB8AC3E}">
        <p14:creationId xmlns:p14="http://schemas.microsoft.com/office/powerpoint/2010/main" val="355092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5B631C0-E53D-264C-9CA6-3607D04FEE23}"/>
              </a:ext>
            </a:extLst>
          </p:cNvPr>
          <p:cNvSpPr txBox="1"/>
          <p:nvPr/>
        </p:nvSpPr>
        <p:spPr>
          <a:xfrm>
            <a:off x="539899" y="1792203"/>
            <a:ext cx="255016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a:cs typeface="Arial"/>
              </a:rPr>
              <a:t>Use </a:t>
            </a:r>
            <a:r>
              <a:rPr sz="1200" dirty="0">
                <a:latin typeface="Arial"/>
                <a:cs typeface="Arial"/>
              </a:rPr>
              <a:t>this </a:t>
            </a:r>
            <a:r>
              <a:rPr sz="1200" spc="-5" dirty="0">
                <a:latin typeface="Arial"/>
                <a:cs typeface="Arial"/>
              </a:rPr>
              <a:t>planner </a:t>
            </a:r>
            <a:r>
              <a:rPr sz="1200" dirty="0">
                <a:latin typeface="Arial"/>
                <a:cs typeface="Arial"/>
              </a:rPr>
              <a:t>to create your</a:t>
            </a:r>
            <a:r>
              <a:rPr sz="1200" spc="-85" dirty="0">
                <a:latin typeface="Arial"/>
                <a:cs typeface="Arial"/>
              </a:rPr>
              <a:t> </a:t>
            </a:r>
            <a:r>
              <a:rPr sz="1200" dirty="0">
                <a:latin typeface="Arial"/>
                <a:cs typeface="Arial"/>
              </a:rPr>
              <a:t>script.</a:t>
            </a:r>
          </a:p>
        </p:txBody>
      </p:sp>
      <p:sp>
        <p:nvSpPr>
          <p:cNvPr id="4" name="object 3">
            <a:extLst>
              <a:ext uri="{FF2B5EF4-FFF2-40B4-BE49-F238E27FC236}">
                <a16:creationId xmlns:a16="http://schemas.microsoft.com/office/drawing/2014/main" id="{3FBE5AF7-4A75-834D-AC5E-F1E196D69BC1}"/>
              </a:ext>
            </a:extLst>
          </p:cNvPr>
          <p:cNvSpPr txBox="1"/>
          <p:nvPr/>
        </p:nvSpPr>
        <p:spPr>
          <a:xfrm>
            <a:off x="6455898" y="1769427"/>
            <a:ext cx="4140200" cy="378460"/>
          </a:xfrm>
          <a:prstGeom prst="rect">
            <a:avLst/>
          </a:prstGeom>
        </p:spPr>
        <p:txBody>
          <a:bodyPr vert="horz" wrap="square" lIns="0" tIns="38735" rIns="0" bIns="0" rtlCol="0">
            <a:spAutoFit/>
          </a:bodyPr>
          <a:lstStyle/>
          <a:p>
            <a:pPr marL="12700">
              <a:lnSpc>
                <a:spcPct val="100000"/>
              </a:lnSpc>
              <a:spcBef>
                <a:spcPts val="305"/>
              </a:spcBef>
            </a:pPr>
            <a:r>
              <a:rPr sz="1100" b="1" spc="-5" dirty="0">
                <a:latin typeface="Arial"/>
                <a:cs typeface="Arial"/>
              </a:rPr>
              <a:t>Key</a:t>
            </a:r>
            <a:r>
              <a:rPr sz="1100" b="1" spc="-10" dirty="0">
                <a:latin typeface="Arial"/>
                <a:cs typeface="Arial"/>
              </a:rPr>
              <a:t> </a:t>
            </a:r>
            <a:r>
              <a:rPr sz="1100" b="1" spc="-5" dirty="0">
                <a:latin typeface="Arial"/>
                <a:cs typeface="Arial"/>
              </a:rPr>
              <a:t>characters</a:t>
            </a:r>
            <a:endParaRPr sz="1100" dirty="0">
              <a:latin typeface="Arial"/>
              <a:cs typeface="Arial"/>
            </a:endParaRPr>
          </a:p>
          <a:p>
            <a:pPr marL="12700">
              <a:lnSpc>
                <a:spcPct val="100000"/>
              </a:lnSpc>
              <a:spcBef>
                <a:spcPts val="170"/>
              </a:spcBef>
            </a:pPr>
            <a:r>
              <a:rPr sz="900" spc="-5" dirty="0">
                <a:latin typeface="Arial"/>
                <a:cs typeface="Arial"/>
              </a:rPr>
              <a:t>List </a:t>
            </a:r>
            <a:r>
              <a:rPr sz="900" dirty="0">
                <a:latin typeface="Arial"/>
                <a:cs typeface="Arial"/>
              </a:rPr>
              <a:t>your main character(s) </a:t>
            </a:r>
            <a:r>
              <a:rPr sz="900" spc="-15" dirty="0">
                <a:latin typeface="Arial"/>
                <a:cs typeface="Arial"/>
              </a:rPr>
              <a:t>below. </a:t>
            </a:r>
            <a:r>
              <a:rPr sz="900" spc="-5" dirty="0">
                <a:latin typeface="Arial"/>
                <a:cs typeface="Arial"/>
              </a:rPr>
              <a:t>Write </a:t>
            </a:r>
            <a:r>
              <a:rPr sz="900" dirty="0">
                <a:latin typeface="Arial"/>
                <a:cs typeface="Arial"/>
              </a:rPr>
              <a:t>a sentence to </a:t>
            </a:r>
            <a:r>
              <a:rPr sz="900" spc="-5" dirty="0">
                <a:latin typeface="Arial"/>
                <a:cs typeface="Arial"/>
              </a:rPr>
              <a:t>describe </a:t>
            </a:r>
            <a:r>
              <a:rPr sz="900" dirty="0">
                <a:latin typeface="Arial"/>
                <a:cs typeface="Arial"/>
              </a:rPr>
              <a:t>your</a:t>
            </a:r>
            <a:r>
              <a:rPr sz="900" spc="-50" dirty="0">
                <a:latin typeface="Arial"/>
                <a:cs typeface="Arial"/>
              </a:rPr>
              <a:t> </a:t>
            </a:r>
            <a:r>
              <a:rPr sz="900" dirty="0">
                <a:latin typeface="Arial"/>
                <a:cs typeface="Arial"/>
              </a:rPr>
              <a:t>character(s).</a:t>
            </a:r>
          </a:p>
        </p:txBody>
      </p:sp>
      <p:sp>
        <p:nvSpPr>
          <p:cNvPr id="5" name="object 4">
            <a:extLst>
              <a:ext uri="{FF2B5EF4-FFF2-40B4-BE49-F238E27FC236}">
                <a16:creationId xmlns:a16="http://schemas.microsoft.com/office/drawing/2014/main" id="{54076D9E-C057-664F-86E6-DA5CF1D9D214}"/>
              </a:ext>
            </a:extLst>
          </p:cNvPr>
          <p:cNvSpPr txBox="1"/>
          <p:nvPr/>
        </p:nvSpPr>
        <p:spPr>
          <a:xfrm>
            <a:off x="6455898" y="3779865"/>
            <a:ext cx="4140200" cy="351790"/>
          </a:xfrm>
          <a:prstGeom prst="rect">
            <a:avLst/>
          </a:prstGeom>
        </p:spPr>
        <p:txBody>
          <a:bodyPr vert="horz" wrap="square" lIns="0" tIns="24130" rIns="0" bIns="0" rtlCol="0">
            <a:spAutoFit/>
          </a:bodyPr>
          <a:lstStyle/>
          <a:p>
            <a:pPr marL="12700">
              <a:lnSpc>
                <a:spcPct val="100000"/>
              </a:lnSpc>
              <a:spcBef>
                <a:spcPts val="190"/>
              </a:spcBef>
            </a:pPr>
            <a:r>
              <a:rPr sz="1100" b="1" dirty="0">
                <a:latin typeface="Arial"/>
                <a:cs typeface="Arial"/>
              </a:rPr>
              <a:t>Setting</a:t>
            </a:r>
            <a:endParaRPr sz="1100" dirty="0">
              <a:latin typeface="Arial"/>
              <a:cs typeface="Arial"/>
            </a:endParaRPr>
          </a:p>
          <a:p>
            <a:pPr marL="12700">
              <a:lnSpc>
                <a:spcPct val="100000"/>
              </a:lnSpc>
              <a:spcBef>
                <a:spcPts val="80"/>
              </a:spcBef>
            </a:pPr>
            <a:r>
              <a:rPr sz="900" spc="-5" dirty="0">
                <a:latin typeface="Arial"/>
                <a:cs typeface="Arial"/>
              </a:rPr>
              <a:t>List </a:t>
            </a:r>
            <a:r>
              <a:rPr sz="900" dirty="0">
                <a:latin typeface="Arial"/>
                <a:cs typeface="Arial"/>
              </a:rPr>
              <a:t>your main character(s) </a:t>
            </a:r>
            <a:r>
              <a:rPr sz="900" spc="-15" dirty="0">
                <a:latin typeface="Arial"/>
                <a:cs typeface="Arial"/>
              </a:rPr>
              <a:t>below. </a:t>
            </a:r>
            <a:r>
              <a:rPr sz="900" spc="-5" dirty="0">
                <a:latin typeface="Arial"/>
                <a:cs typeface="Arial"/>
              </a:rPr>
              <a:t>Write </a:t>
            </a:r>
            <a:r>
              <a:rPr sz="900" dirty="0">
                <a:latin typeface="Arial"/>
                <a:cs typeface="Arial"/>
              </a:rPr>
              <a:t>a sentence to </a:t>
            </a:r>
            <a:r>
              <a:rPr sz="900" spc="-5" dirty="0">
                <a:latin typeface="Arial"/>
                <a:cs typeface="Arial"/>
              </a:rPr>
              <a:t>describe </a:t>
            </a:r>
            <a:r>
              <a:rPr sz="900" dirty="0">
                <a:latin typeface="Arial"/>
                <a:cs typeface="Arial"/>
              </a:rPr>
              <a:t>your</a:t>
            </a:r>
            <a:r>
              <a:rPr sz="900" spc="-50" dirty="0">
                <a:latin typeface="Arial"/>
                <a:cs typeface="Arial"/>
              </a:rPr>
              <a:t> </a:t>
            </a:r>
            <a:r>
              <a:rPr sz="900" dirty="0">
                <a:latin typeface="Arial"/>
                <a:cs typeface="Arial"/>
              </a:rPr>
              <a:t>character(s).</a:t>
            </a:r>
          </a:p>
        </p:txBody>
      </p:sp>
      <p:sp>
        <p:nvSpPr>
          <p:cNvPr id="6" name="object 5">
            <a:extLst>
              <a:ext uri="{FF2B5EF4-FFF2-40B4-BE49-F238E27FC236}">
                <a16:creationId xmlns:a16="http://schemas.microsoft.com/office/drawing/2014/main" id="{CAC6BE26-4A6B-DA45-8880-CBB0A1BFB3AE}"/>
              </a:ext>
            </a:extLst>
          </p:cNvPr>
          <p:cNvSpPr txBox="1"/>
          <p:nvPr/>
        </p:nvSpPr>
        <p:spPr>
          <a:xfrm>
            <a:off x="539899" y="2128709"/>
            <a:ext cx="2744470" cy="657860"/>
          </a:xfrm>
          <a:prstGeom prst="rect">
            <a:avLst/>
          </a:prstGeom>
        </p:spPr>
        <p:txBody>
          <a:bodyPr vert="horz" wrap="square" lIns="0" tIns="12700" rIns="0" bIns="0" rtlCol="0">
            <a:spAutoFit/>
          </a:bodyPr>
          <a:lstStyle/>
          <a:p>
            <a:pPr marL="12700">
              <a:lnSpc>
                <a:spcPct val="100000"/>
              </a:lnSpc>
              <a:spcBef>
                <a:spcPts val="100"/>
              </a:spcBef>
            </a:pPr>
            <a:r>
              <a:rPr sz="1100" b="1" dirty="0">
                <a:latin typeface="Arial"/>
                <a:cs typeface="Arial"/>
              </a:rPr>
              <a:t>Film</a:t>
            </a:r>
            <a:r>
              <a:rPr sz="1100" b="1" spc="-100" dirty="0">
                <a:latin typeface="Arial"/>
                <a:cs typeface="Arial"/>
              </a:rPr>
              <a:t> </a:t>
            </a:r>
            <a:r>
              <a:rPr sz="1100" b="1" dirty="0">
                <a:latin typeface="Arial"/>
                <a:cs typeface="Arial"/>
              </a:rPr>
              <a:t>title:</a:t>
            </a:r>
            <a:endParaRPr sz="1100" dirty="0">
              <a:latin typeface="Arial"/>
              <a:cs typeface="Arial"/>
            </a:endParaRPr>
          </a:p>
          <a:p>
            <a:pPr>
              <a:lnSpc>
                <a:spcPct val="100000"/>
              </a:lnSpc>
              <a:spcBef>
                <a:spcPts val="45"/>
              </a:spcBef>
            </a:pPr>
            <a:endParaRPr sz="900" dirty="0">
              <a:latin typeface="Arial"/>
              <a:cs typeface="Arial"/>
            </a:endParaRPr>
          </a:p>
          <a:p>
            <a:pPr marL="12700">
              <a:lnSpc>
                <a:spcPct val="100000"/>
              </a:lnSpc>
            </a:pPr>
            <a:r>
              <a:rPr sz="1100" b="1" spc="-5" dirty="0">
                <a:latin typeface="Arial"/>
                <a:cs typeface="Arial"/>
              </a:rPr>
              <a:t>Audience</a:t>
            </a:r>
            <a:endParaRPr sz="1100" dirty="0">
              <a:latin typeface="Arial"/>
              <a:cs typeface="Arial"/>
            </a:endParaRPr>
          </a:p>
          <a:p>
            <a:pPr marL="12700">
              <a:lnSpc>
                <a:spcPct val="100000"/>
              </a:lnSpc>
              <a:spcBef>
                <a:spcPts val="180"/>
              </a:spcBef>
            </a:pPr>
            <a:r>
              <a:rPr sz="900" dirty="0">
                <a:latin typeface="Arial"/>
                <a:cs typeface="Arial"/>
              </a:rPr>
              <a:t>Who </a:t>
            </a:r>
            <a:r>
              <a:rPr sz="900" spc="-5" dirty="0">
                <a:latin typeface="Arial"/>
                <a:cs typeface="Arial"/>
              </a:rPr>
              <a:t>is </a:t>
            </a:r>
            <a:r>
              <a:rPr sz="900" dirty="0">
                <a:latin typeface="Arial"/>
                <a:cs typeface="Arial"/>
              </a:rPr>
              <a:t>your main </a:t>
            </a:r>
            <a:r>
              <a:rPr sz="900" spc="-5" dirty="0">
                <a:latin typeface="Arial"/>
                <a:cs typeface="Arial"/>
              </a:rPr>
              <a:t>audience? </a:t>
            </a:r>
            <a:r>
              <a:rPr sz="900" dirty="0">
                <a:latin typeface="Arial"/>
                <a:cs typeface="Arial"/>
              </a:rPr>
              <a:t>(e.g</a:t>
            </a:r>
            <a:r>
              <a:rPr sz="900" spc="-80" dirty="0">
                <a:latin typeface="Arial"/>
                <a:cs typeface="Arial"/>
              </a:rPr>
              <a:t> </a:t>
            </a:r>
            <a:r>
              <a:rPr sz="900" spc="-5" dirty="0">
                <a:latin typeface="Arial"/>
                <a:cs typeface="Arial"/>
              </a:rPr>
              <a:t>parents/neighbours)</a:t>
            </a:r>
            <a:endParaRPr sz="900" dirty="0">
              <a:latin typeface="Arial"/>
              <a:cs typeface="Arial"/>
            </a:endParaRPr>
          </a:p>
        </p:txBody>
      </p:sp>
      <p:sp>
        <p:nvSpPr>
          <p:cNvPr id="7" name="object 6">
            <a:extLst>
              <a:ext uri="{FF2B5EF4-FFF2-40B4-BE49-F238E27FC236}">
                <a16:creationId xmlns:a16="http://schemas.microsoft.com/office/drawing/2014/main" id="{21C258A1-2C32-5442-BE36-D27D91817DDB}"/>
              </a:ext>
            </a:extLst>
          </p:cNvPr>
          <p:cNvSpPr txBox="1"/>
          <p:nvPr/>
        </p:nvSpPr>
        <p:spPr>
          <a:xfrm>
            <a:off x="539899" y="3721289"/>
            <a:ext cx="4973320"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a:cs typeface="Arial"/>
              </a:rPr>
              <a:t>Write one </a:t>
            </a:r>
            <a:r>
              <a:rPr sz="900" dirty="0">
                <a:latin typeface="Arial"/>
                <a:cs typeface="Arial"/>
              </a:rPr>
              <a:t>thing your </a:t>
            </a:r>
            <a:r>
              <a:rPr sz="900" spc="-5" dirty="0">
                <a:latin typeface="Arial"/>
                <a:cs typeface="Arial"/>
              </a:rPr>
              <a:t>audience need </a:t>
            </a:r>
            <a:r>
              <a:rPr sz="900" dirty="0">
                <a:latin typeface="Arial"/>
                <a:cs typeface="Arial"/>
              </a:rPr>
              <a:t>to know </a:t>
            </a:r>
            <a:r>
              <a:rPr sz="900" spc="-5" dirty="0">
                <a:latin typeface="Arial"/>
                <a:cs typeface="Arial"/>
              </a:rPr>
              <a:t>about </a:t>
            </a:r>
            <a:r>
              <a:rPr sz="900" dirty="0">
                <a:latin typeface="Arial"/>
                <a:cs typeface="Arial"/>
              </a:rPr>
              <a:t>recycling to </a:t>
            </a:r>
            <a:r>
              <a:rPr sz="900" spc="-5" dirty="0">
                <a:latin typeface="Arial"/>
                <a:cs typeface="Arial"/>
              </a:rPr>
              <a:t>help </a:t>
            </a:r>
            <a:r>
              <a:rPr sz="900" dirty="0">
                <a:latin typeface="Arial"/>
                <a:cs typeface="Arial"/>
              </a:rPr>
              <a:t>them recycle more </a:t>
            </a:r>
            <a:r>
              <a:rPr sz="900" spc="-5" dirty="0">
                <a:latin typeface="Arial"/>
                <a:cs typeface="Arial"/>
              </a:rPr>
              <a:t>and</a:t>
            </a:r>
            <a:r>
              <a:rPr sz="900" spc="-35" dirty="0">
                <a:latin typeface="Arial"/>
                <a:cs typeface="Arial"/>
              </a:rPr>
              <a:t> </a:t>
            </a:r>
            <a:r>
              <a:rPr sz="900" spc="-15" dirty="0">
                <a:latin typeface="Arial"/>
                <a:cs typeface="Arial"/>
              </a:rPr>
              <a:t>better.</a:t>
            </a:r>
            <a:endParaRPr sz="900" dirty="0">
              <a:latin typeface="Arial"/>
              <a:cs typeface="Arial"/>
            </a:endParaRPr>
          </a:p>
        </p:txBody>
      </p:sp>
      <p:sp>
        <p:nvSpPr>
          <p:cNvPr id="8" name="object 7">
            <a:extLst>
              <a:ext uri="{FF2B5EF4-FFF2-40B4-BE49-F238E27FC236}">
                <a16:creationId xmlns:a16="http://schemas.microsoft.com/office/drawing/2014/main" id="{95595DDF-8436-3640-B073-3132AEF8295D}"/>
              </a:ext>
            </a:extLst>
          </p:cNvPr>
          <p:cNvSpPr txBox="1"/>
          <p:nvPr/>
        </p:nvSpPr>
        <p:spPr>
          <a:xfrm>
            <a:off x="539899" y="5070029"/>
            <a:ext cx="5029835" cy="546100"/>
          </a:xfrm>
          <a:prstGeom prst="rect">
            <a:avLst/>
          </a:prstGeom>
        </p:spPr>
        <p:txBody>
          <a:bodyPr vert="horz" wrap="square" lIns="0" tIns="40640" rIns="0" bIns="0" rtlCol="0">
            <a:spAutoFit/>
          </a:bodyPr>
          <a:lstStyle/>
          <a:p>
            <a:pPr marL="12700">
              <a:lnSpc>
                <a:spcPct val="100000"/>
              </a:lnSpc>
              <a:spcBef>
                <a:spcPts val="320"/>
              </a:spcBef>
            </a:pPr>
            <a:r>
              <a:rPr sz="1100" b="1" dirty="0">
                <a:latin typeface="Arial"/>
                <a:cs typeface="Arial"/>
              </a:rPr>
              <a:t>Main</a:t>
            </a:r>
            <a:r>
              <a:rPr sz="1100" b="1" spc="-5" dirty="0">
                <a:latin typeface="Arial"/>
                <a:cs typeface="Arial"/>
              </a:rPr>
              <a:t> message</a:t>
            </a:r>
            <a:endParaRPr sz="1100" dirty="0">
              <a:latin typeface="Arial"/>
              <a:cs typeface="Arial"/>
            </a:endParaRPr>
          </a:p>
          <a:p>
            <a:pPr marL="12700" marR="5080">
              <a:lnSpc>
                <a:spcPts val="1300"/>
              </a:lnSpc>
              <a:spcBef>
                <a:spcPts val="40"/>
              </a:spcBef>
            </a:pPr>
            <a:r>
              <a:rPr sz="900" dirty="0">
                <a:latin typeface="Arial"/>
                <a:cs typeface="Arial"/>
              </a:rPr>
              <a:t>What </a:t>
            </a:r>
            <a:r>
              <a:rPr sz="900" spc="-5" dirty="0">
                <a:latin typeface="Arial"/>
                <a:cs typeface="Arial"/>
              </a:rPr>
              <a:t>is </a:t>
            </a:r>
            <a:r>
              <a:rPr sz="900" dirty="0">
                <a:latin typeface="Arial"/>
                <a:cs typeface="Arial"/>
              </a:rPr>
              <a:t>the main message </a:t>
            </a:r>
            <a:r>
              <a:rPr sz="900" spc="-5" dirty="0">
                <a:latin typeface="Arial"/>
                <a:cs typeface="Arial"/>
              </a:rPr>
              <a:t>of </a:t>
            </a:r>
            <a:r>
              <a:rPr sz="900" dirty="0">
                <a:latin typeface="Arial"/>
                <a:cs typeface="Arial"/>
              </a:rPr>
              <a:t>your film? </a:t>
            </a:r>
            <a:r>
              <a:rPr sz="900" spc="-5" dirty="0">
                <a:latin typeface="Arial"/>
                <a:cs typeface="Arial"/>
              </a:rPr>
              <a:t>Write one </a:t>
            </a:r>
            <a:r>
              <a:rPr sz="900" dirty="0">
                <a:latin typeface="Arial"/>
                <a:cs typeface="Arial"/>
              </a:rPr>
              <a:t>sentence / a catchy slogan to summarise /</a:t>
            </a:r>
            <a:r>
              <a:rPr sz="900" spc="-80" dirty="0">
                <a:latin typeface="Arial"/>
                <a:cs typeface="Arial"/>
              </a:rPr>
              <a:t> </a:t>
            </a:r>
            <a:r>
              <a:rPr sz="900" dirty="0">
                <a:latin typeface="Arial"/>
                <a:cs typeface="Arial"/>
              </a:rPr>
              <a:t>share  your</a:t>
            </a:r>
            <a:r>
              <a:rPr sz="900" spc="-5" dirty="0">
                <a:latin typeface="Arial"/>
                <a:cs typeface="Arial"/>
              </a:rPr>
              <a:t> </a:t>
            </a:r>
            <a:r>
              <a:rPr sz="900" dirty="0">
                <a:latin typeface="Arial"/>
                <a:cs typeface="Arial"/>
              </a:rPr>
              <a:t>message.</a:t>
            </a:r>
          </a:p>
        </p:txBody>
      </p:sp>
      <p:sp>
        <p:nvSpPr>
          <p:cNvPr id="10" name="object 8">
            <a:extLst>
              <a:ext uri="{FF2B5EF4-FFF2-40B4-BE49-F238E27FC236}">
                <a16:creationId xmlns:a16="http://schemas.microsoft.com/office/drawing/2014/main" id="{29FDFB4F-1B9E-A84A-8941-49A7EAF0CE7E}"/>
              </a:ext>
            </a:extLst>
          </p:cNvPr>
          <p:cNvSpPr txBox="1"/>
          <p:nvPr/>
        </p:nvSpPr>
        <p:spPr>
          <a:xfrm>
            <a:off x="6562709" y="5459690"/>
            <a:ext cx="4859020" cy="718185"/>
          </a:xfrm>
          <a:prstGeom prst="rect">
            <a:avLst/>
          </a:prstGeom>
        </p:spPr>
        <p:txBody>
          <a:bodyPr vert="horz" wrap="square" lIns="0" tIns="84455" rIns="0" bIns="0" rtlCol="0">
            <a:spAutoFit/>
          </a:bodyPr>
          <a:lstStyle/>
          <a:p>
            <a:pPr marL="12700">
              <a:lnSpc>
                <a:spcPct val="100000"/>
              </a:lnSpc>
              <a:spcBef>
                <a:spcPts val="665"/>
              </a:spcBef>
            </a:pPr>
            <a:r>
              <a:rPr sz="900" b="1" spc="-5" dirty="0">
                <a:latin typeface="Arial"/>
                <a:cs typeface="Arial"/>
              </a:rPr>
              <a:t>Word </a:t>
            </a:r>
            <a:r>
              <a:rPr sz="900" b="1" dirty="0">
                <a:latin typeface="Arial"/>
                <a:cs typeface="Arial"/>
              </a:rPr>
              <a:t>bank</a:t>
            </a:r>
            <a:endParaRPr sz="900" dirty="0">
              <a:latin typeface="Arial"/>
              <a:cs typeface="Arial"/>
            </a:endParaRPr>
          </a:p>
          <a:p>
            <a:pPr marL="12700">
              <a:lnSpc>
                <a:spcPct val="100000"/>
              </a:lnSpc>
              <a:spcBef>
                <a:spcPts val="570"/>
              </a:spcBef>
            </a:pPr>
            <a:r>
              <a:rPr sz="900" dirty="0">
                <a:latin typeface="Arial"/>
                <a:cs typeface="Arial"/>
              </a:rPr>
              <a:t>recycle * reuse * reduce * </a:t>
            </a:r>
            <a:r>
              <a:rPr sz="900" spc="-5" dirty="0">
                <a:latin typeface="Arial"/>
                <a:cs typeface="Arial"/>
              </a:rPr>
              <a:t>environment </a:t>
            </a:r>
            <a:r>
              <a:rPr sz="900" dirty="0">
                <a:latin typeface="Arial"/>
                <a:cs typeface="Arial"/>
              </a:rPr>
              <a:t>* </a:t>
            </a:r>
            <a:r>
              <a:rPr sz="900" spc="-5" dirty="0">
                <a:latin typeface="Arial"/>
                <a:cs typeface="Arial"/>
              </a:rPr>
              <a:t>earth </a:t>
            </a:r>
            <a:r>
              <a:rPr sz="900" dirty="0">
                <a:latin typeface="Arial"/>
                <a:cs typeface="Arial"/>
              </a:rPr>
              <a:t>* rinse * </a:t>
            </a:r>
            <a:r>
              <a:rPr sz="900" spc="-5" dirty="0">
                <a:latin typeface="Arial"/>
                <a:cs typeface="Arial"/>
              </a:rPr>
              <a:t>landfill </a:t>
            </a:r>
            <a:r>
              <a:rPr sz="900" dirty="0">
                <a:latin typeface="Arial"/>
                <a:cs typeface="Arial"/>
              </a:rPr>
              <a:t>* </a:t>
            </a:r>
            <a:r>
              <a:rPr sz="900" spc="-5" dirty="0">
                <a:latin typeface="Arial"/>
                <a:cs typeface="Arial"/>
              </a:rPr>
              <a:t>bin </a:t>
            </a:r>
            <a:r>
              <a:rPr sz="900" dirty="0">
                <a:latin typeface="Arial"/>
                <a:cs typeface="Arial"/>
              </a:rPr>
              <a:t>* </a:t>
            </a:r>
            <a:r>
              <a:rPr sz="900" spc="-5" dirty="0">
                <a:latin typeface="Arial"/>
                <a:cs typeface="Arial"/>
              </a:rPr>
              <a:t>waste </a:t>
            </a:r>
            <a:r>
              <a:rPr sz="900" dirty="0">
                <a:latin typeface="Arial"/>
                <a:cs typeface="Arial"/>
              </a:rPr>
              <a:t>* kitchen *</a:t>
            </a:r>
            <a:r>
              <a:rPr sz="900" spc="-125" dirty="0">
                <a:latin typeface="Arial"/>
                <a:cs typeface="Arial"/>
              </a:rPr>
              <a:t> </a:t>
            </a:r>
            <a:r>
              <a:rPr sz="900" spc="-5" dirty="0">
                <a:latin typeface="Arial"/>
                <a:cs typeface="Arial"/>
              </a:rPr>
              <a:t>bathroom</a:t>
            </a:r>
            <a:endParaRPr sz="900" dirty="0">
              <a:latin typeface="Arial"/>
              <a:cs typeface="Arial"/>
            </a:endParaRPr>
          </a:p>
          <a:p>
            <a:pPr marL="12700" marR="264795">
              <a:lnSpc>
                <a:spcPct val="100000"/>
              </a:lnSpc>
            </a:pPr>
            <a:r>
              <a:rPr sz="900" dirty="0">
                <a:latin typeface="Arial"/>
                <a:cs typeface="Arial"/>
              </a:rPr>
              <a:t>* </a:t>
            </a:r>
            <a:r>
              <a:rPr sz="900" spc="-5" dirty="0">
                <a:latin typeface="Arial"/>
                <a:cs typeface="Arial"/>
              </a:rPr>
              <a:t>living </a:t>
            </a:r>
            <a:r>
              <a:rPr sz="900" dirty="0">
                <a:latin typeface="Arial"/>
                <a:cs typeface="Arial"/>
              </a:rPr>
              <a:t>room * </a:t>
            </a:r>
            <a:r>
              <a:rPr sz="900" spc="-5" dirty="0">
                <a:latin typeface="Arial"/>
                <a:cs typeface="Arial"/>
              </a:rPr>
              <a:t>bedroom </a:t>
            </a:r>
            <a:r>
              <a:rPr sz="900" dirty="0">
                <a:latin typeface="Arial"/>
                <a:cs typeface="Arial"/>
              </a:rPr>
              <a:t>* </a:t>
            </a:r>
            <a:r>
              <a:rPr sz="900" spc="-5" dirty="0">
                <a:latin typeface="Arial"/>
                <a:cs typeface="Arial"/>
              </a:rPr>
              <a:t>paper </a:t>
            </a:r>
            <a:r>
              <a:rPr sz="900" dirty="0">
                <a:latin typeface="Arial"/>
                <a:cs typeface="Arial"/>
              </a:rPr>
              <a:t>* </a:t>
            </a:r>
            <a:r>
              <a:rPr sz="900" spc="-5" dirty="0">
                <a:latin typeface="Arial"/>
                <a:cs typeface="Arial"/>
              </a:rPr>
              <a:t>glass </a:t>
            </a:r>
            <a:r>
              <a:rPr sz="900" dirty="0">
                <a:latin typeface="Arial"/>
                <a:cs typeface="Arial"/>
              </a:rPr>
              <a:t>* tins * cans * cardboard * separate * simple * </a:t>
            </a:r>
            <a:r>
              <a:rPr sz="900" spc="-5" dirty="0">
                <a:latin typeface="Arial"/>
                <a:cs typeface="Arial"/>
              </a:rPr>
              <a:t>join </a:t>
            </a:r>
            <a:r>
              <a:rPr sz="900" dirty="0">
                <a:latin typeface="Arial"/>
                <a:cs typeface="Arial"/>
              </a:rPr>
              <a:t>*  </a:t>
            </a:r>
            <a:r>
              <a:rPr sz="900" spc="-5" dirty="0">
                <a:latin typeface="Arial"/>
                <a:cs typeface="Arial"/>
              </a:rPr>
              <a:t>action pack </a:t>
            </a:r>
            <a:r>
              <a:rPr sz="900" dirty="0">
                <a:latin typeface="Arial"/>
                <a:cs typeface="Arial"/>
              </a:rPr>
              <a:t>* </a:t>
            </a:r>
            <a:r>
              <a:rPr sz="900" spc="-5" dirty="0">
                <a:latin typeface="Arial"/>
                <a:cs typeface="Arial"/>
              </a:rPr>
              <a:t>outgoing </a:t>
            </a:r>
            <a:r>
              <a:rPr sz="900" dirty="0">
                <a:latin typeface="Arial"/>
                <a:cs typeface="Arial"/>
              </a:rPr>
              <a:t>* </a:t>
            </a:r>
            <a:r>
              <a:rPr sz="900" spc="-5" dirty="0">
                <a:latin typeface="Arial"/>
                <a:cs typeface="Arial"/>
              </a:rPr>
              <a:t>happy </a:t>
            </a:r>
            <a:r>
              <a:rPr sz="900" dirty="0">
                <a:latin typeface="Arial"/>
                <a:cs typeface="Arial"/>
              </a:rPr>
              <a:t>* </a:t>
            </a:r>
            <a:r>
              <a:rPr sz="900" spc="-5" dirty="0">
                <a:latin typeface="Arial"/>
                <a:cs typeface="Arial"/>
              </a:rPr>
              <a:t>outspoken </a:t>
            </a:r>
            <a:r>
              <a:rPr sz="900" dirty="0">
                <a:latin typeface="Arial"/>
                <a:cs typeface="Arial"/>
              </a:rPr>
              <a:t>* clever * </a:t>
            </a:r>
            <a:r>
              <a:rPr sz="900" spc="-5" dirty="0">
                <a:latin typeface="Arial"/>
                <a:cs typeface="Arial"/>
              </a:rPr>
              <a:t>brave </a:t>
            </a:r>
            <a:r>
              <a:rPr sz="900" dirty="0">
                <a:latin typeface="Arial"/>
                <a:cs typeface="Arial"/>
              </a:rPr>
              <a:t>* friendly</a:t>
            </a:r>
            <a:r>
              <a:rPr sz="900" spc="-55" dirty="0">
                <a:latin typeface="Arial"/>
                <a:cs typeface="Arial"/>
              </a:rPr>
              <a:t> </a:t>
            </a:r>
            <a:r>
              <a:rPr sz="900" dirty="0">
                <a:latin typeface="Arial"/>
                <a:cs typeface="Arial"/>
              </a:rPr>
              <a:t>*</a:t>
            </a:r>
          </a:p>
        </p:txBody>
      </p:sp>
      <p:sp>
        <p:nvSpPr>
          <p:cNvPr id="11" name="object 9">
            <a:extLst>
              <a:ext uri="{FF2B5EF4-FFF2-40B4-BE49-F238E27FC236}">
                <a16:creationId xmlns:a16="http://schemas.microsoft.com/office/drawing/2014/main" id="{2118B528-0858-CB43-AED8-BA55E4FEDFDC}"/>
              </a:ext>
            </a:extLst>
          </p:cNvPr>
          <p:cNvSpPr txBox="1"/>
          <p:nvPr/>
        </p:nvSpPr>
        <p:spPr>
          <a:xfrm>
            <a:off x="8583533" y="476896"/>
            <a:ext cx="3017520" cy="1092835"/>
          </a:xfrm>
          <a:prstGeom prst="rect">
            <a:avLst/>
          </a:prstGeom>
        </p:spPr>
        <p:txBody>
          <a:bodyPr vert="horz" wrap="square" lIns="0" tIns="53340" rIns="0" bIns="0" rtlCol="0">
            <a:spAutoFit/>
          </a:bodyPr>
          <a:lstStyle/>
          <a:p>
            <a:pPr marL="12700">
              <a:lnSpc>
                <a:spcPct val="100000"/>
              </a:lnSpc>
              <a:spcBef>
                <a:spcPts val="420"/>
              </a:spcBef>
            </a:pPr>
            <a:r>
              <a:rPr sz="900" b="1" spc="-20" dirty="0">
                <a:latin typeface="Arial"/>
                <a:cs typeface="Arial"/>
              </a:rPr>
              <a:t>Your </a:t>
            </a:r>
            <a:r>
              <a:rPr sz="900" b="1" spc="-5" dirty="0">
                <a:latin typeface="Arial"/>
                <a:cs typeface="Arial"/>
              </a:rPr>
              <a:t>script</a:t>
            </a:r>
            <a:r>
              <a:rPr sz="900" b="1" spc="10" dirty="0">
                <a:latin typeface="Arial"/>
                <a:cs typeface="Arial"/>
              </a:rPr>
              <a:t> </a:t>
            </a:r>
            <a:r>
              <a:rPr sz="900" b="1" spc="-5" dirty="0">
                <a:latin typeface="Arial"/>
                <a:cs typeface="Arial"/>
              </a:rPr>
              <a:t>should:</a:t>
            </a:r>
            <a:endParaRPr sz="900" dirty="0">
              <a:latin typeface="Arial"/>
              <a:cs typeface="Arial"/>
            </a:endParaRPr>
          </a:p>
          <a:p>
            <a:pPr marL="241300" indent="-228600">
              <a:lnSpc>
                <a:spcPct val="100000"/>
              </a:lnSpc>
              <a:spcBef>
                <a:spcPts val="320"/>
              </a:spcBef>
              <a:buChar char="•"/>
              <a:tabLst>
                <a:tab pos="240665" algn="l"/>
                <a:tab pos="241300" algn="l"/>
              </a:tabLst>
            </a:pPr>
            <a:r>
              <a:rPr sz="900" b="1" dirty="0">
                <a:latin typeface="Arial"/>
                <a:cs typeface="Arial"/>
              </a:rPr>
              <a:t>Inform </a:t>
            </a:r>
            <a:r>
              <a:rPr sz="900" spc="-5" dirty="0">
                <a:latin typeface="Arial"/>
                <a:cs typeface="Arial"/>
              </a:rPr>
              <a:t>others about what </a:t>
            </a:r>
            <a:r>
              <a:rPr sz="900" dirty="0">
                <a:latin typeface="Arial"/>
                <a:cs typeface="Arial"/>
              </a:rPr>
              <a:t>can </a:t>
            </a:r>
            <a:r>
              <a:rPr sz="900" spc="-5" dirty="0">
                <a:latin typeface="Arial"/>
                <a:cs typeface="Arial"/>
              </a:rPr>
              <a:t>be </a:t>
            </a:r>
            <a:r>
              <a:rPr sz="900" dirty="0">
                <a:latin typeface="Arial"/>
                <a:cs typeface="Arial"/>
              </a:rPr>
              <a:t>recycled </a:t>
            </a:r>
            <a:r>
              <a:rPr sz="900" spc="-5" dirty="0">
                <a:latin typeface="Arial"/>
                <a:cs typeface="Arial"/>
              </a:rPr>
              <a:t>in </a:t>
            </a:r>
            <a:r>
              <a:rPr sz="900" dirty="0">
                <a:latin typeface="Arial"/>
                <a:cs typeface="Arial"/>
              </a:rPr>
              <a:t>your</a:t>
            </a:r>
            <a:r>
              <a:rPr sz="900" spc="-70" dirty="0">
                <a:latin typeface="Arial"/>
                <a:cs typeface="Arial"/>
              </a:rPr>
              <a:t> </a:t>
            </a:r>
            <a:r>
              <a:rPr sz="900" spc="-5" dirty="0">
                <a:latin typeface="Arial"/>
                <a:cs typeface="Arial"/>
              </a:rPr>
              <a:t>area</a:t>
            </a:r>
            <a:endParaRPr sz="900" dirty="0">
              <a:latin typeface="Arial"/>
              <a:cs typeface="Arial"/>
            </a:endParaRPr>
          </a:p>
          <a:p>
            <a:pPr marL="241300" indent="-228600">
              <a:lnSpc>
                <a:spcPct val="100000"/>
              </a:lnSpc>
              <a:spcBef>
                <a:spcPts val="320"/>
              </a:spcBef>
              <a:buChar char="•"/>
              <a:tabLst>
                <a:tab pos="240665" algn="l"/>
                <a:tab pos="241300" algn="l"/>
              </a:tabLst>
            </a:pPr>
            <a:r>
              <a:rPr sz="900" b="1" dirty="0">
                <a:latin typeface="Arial"/>
                <a:cs typeface="Arial"/>
              </a:rPr>
              <a:t>Inspire </a:t>
            </a:r>
            <a:r>
              <a:rPr sz="900" dirty="0">
                <a:latin typeface="Arial"/>
                <a:cs typeface="Arial"/>
              </a:rPr>
              <a:t>your </a:t>
            </a:r>
            <a:r>
              <a:rPr sz="900" spc="-5" dirty="0">
                <a:latin typeface="Arial"/>
                <a:cs typeface="Arial"/>
              </a:rPr>
              <a:t>audience </a:t>
            </a:r>
            <a:r>
              <a:rPr sz="900" dirty="0">
                <a:latin typeface="Arial"/>
                <a:cs typeface="Arial"/>
              </a:rPr>
              <a:t>to recycle more </a:t>
            </a:r>
            <a:r>
              <a:rPr sz="900" spc="-5" dirty="0">
                <a:latin typeface="Arial"/>
                <a:cs typeface="Arial"/>
              </a:rPr>
              <a:t>and</a:t>
            </a:r>
            <a:r>
              <a:rPr sz="900" spc="-45" dirty="0">
                <a:latin typeface="Arial"/>
                <a:cs typeface="Arial"/>
              </a:rPr>
              <a:t> </a:t>
            </a:r>
            <a:r>
              <a:rPr sz="900" spc="-5" dirty="0">
                <a:latin typeface="Arial"/>
                <a:cs typeface="Arial"/>
              </a:rPr>
              <a:t>better</a:t>
            </a:r>
            <a:endParaRPr sz="900" dirty="0">
              <a:latin typeface="Arial"/>
              <a:cs typeface="Arial"/>
            </a:endParaRPr>
          </a:p>
          <a:p>
            <a:pPr marL="241300" marR="284480" indent="-228600">
              <a:lnSpc>
                <a:spcPct val="129700"/>
              </a:lnSpc>
              <a:buChar char="•"/>
              <a:tabLst>
                <a:tab pos="240665" algn="l"/>
                <a:tab pos="241300" algn="l"/>
              </a:tabLst>
            </a:pPr>
            <a:r>
              <a:rPr sz="900" spc="-5" dirty="0">
                <a:latin typeface="Arial"/>
                <a:cs typeface="Arial"/>
              </a:rPr>
              <a:t>be </a:t>
            </a:r>
            <a:r>
              <a:rPr sz="900" dirty="0">
                <a:latin typeface="Arial"/>
                <a:cs typeface="Arial"/>
              </a:rPr>
              <a:t>formatted </a:t>
            </a:r>
            <a:r>
              <a:rPr sz="900" spc="-5" dirty="0">
                <a:latin typeface="Arial"/>
                <a:cs typeface="Arial"/>
              </a:rPr>
              <a:t>as </a:t>
            </a:r>
            <a:r>
              <a:rPr sz="900" dirty="0">
                <a:latin typeface="Arial"/>
                <a:cs typeface="Arial"/>
              </a:rPr>
              <a:t>a script </a:t>
            </a:r>
            <a:r>
              <a:rPr sz="900" spc="-5" dirty="0">
                <a:latin typeface="Arial"/>
                <a:cs typeface="Arial"/>
              </a:rPr>
              <a:t>with </a:t>
            </a:r>
            <a:r>
              <a:rPr sz="900" b="1" dirty="0">
                <a:latin typeface="Arial"/>
                <a:cs typeface="Arial"/>
              </a:rPr>
              <a:t>dialogue </a:t>
            </a:r>
            <a:r>
              <a:rPr sz="900" spc="-5" dirty="0">
                <a:latin typeface="Arial"/>
                <a:cs typeface="Arial"/>
              </a:rPr>
              <a:t>and </a:t>
            </a:r>
            <a:r>
              <a:rPr sz="900" b="1" spc="-5" dirty="0">
                <a:latin typeface="Arial"/>
                <a:cs typeface="Arial"/>
              </a:rPr>
              <a:t>stage  </a:t>
            </a:r>
            <a:r>
              <a:rPr sz="900" b="1" dirty="0">
                <a:latin typeface="Arial"/>
                <a:cs typeface="Arial"/>
              </a:rPr>
              <a:t>directions</a:t>
            </a:r>
            <a:endParaRPr sz="900" dirty="0">
              <a:latin typeface="Arial"/>
              <a:cs typeface="Arial"/>
            </a:endParaRPr>
          </a:p>
          <a:p>
            <a:pPr marL="241300" indent="-228600">
              <a:lnSpc>
                <a:spcPct val="100000"/>
              </a:lnSpc>
              <a:spcBef>
                <a:spcPts val="320"/>
              </a:spcBef>
              <a:buChar char="•"/>
              <a:tabLst>
                <a:tab pos="240665" algn="l"/>
                <a:tab pos="241300" algn="l"/>
              </a:tabLst>
            </a:pPr>
            <a:r>
              <a:rPr sz="900" dirty="0">
                <a:latin typeface="Arial"/>
                <a:cs typeface="Arial"/>
              </a:rPr>
              <a:t>star </a:t>
            </a:r>
            <a:r>
              <a:rPr sz="900" spc="-5" dirty="0">
                <a:latin typeface="Arial"/>
                <a:cs typeface="Arial"/>
              </a:rPr>
              <a:t>one </a:t>
            </a:r>
            <a:r>
              <a:rPr sz="900" dirty="0">
                <a:latin typeface="Arial"/>
                <a:cs typeface="Arial"/>
              </a:rPr>
              <a:t>(or more) </a:t>
            </a:r>
            <a:r>
              <a:rPr sz="900" spc="-5" dirty="0">
                <a:latin typeface="Arial"/>
                <a:cs typeface="Arial"/>
              </a:rPr>
              <a:t>of </a:t>
            </a:r>
            <a:r>
              <a:rPr sz="900" dirty="0">
                <a:latin typeface="Arial"/>
                <a:cs typeface="Arial"/>
              </a:rPr>
              <a:t>your</a:t>
            </a:r>
            <a:r>
              <a:rPr sz="900" spc="-20" dirty="0">
                <a:latin typeface="Arial"/>
                <a:cs typeface="Arial"/>
              </a:rPr>
              <a:t> </a:t>
            </a:r>
            <a:r>
              <a:rPr sz="900" b="1" spc="-5" dirty="0">
                <a:latin typeface="Arial"/>
                <a:cs typeface="Arial"/>
              </a:rPr>
              <a:t>characters!</a:t>
            </a:r>
            <a:endParaRPr sz="900" dirty="0">
              <a:latin typeface="Arial"/>
              <a:cs typeface="Arial"/>
            </a:endParaRPr>
          </a:p>
        </p:txBody>
      </p:sp>
      <p:sp>
        <p:nvSpPr>
          <p:cNvPr id="12" name="object 10">
            <a:extLst>
              <a:ext uri="{FF2B5EF4-FFF2-40B4-BE49-F238E27FC236}">
                <a16:creationId xmlns:a16="http://schemas.microsoft.com/office/drawing/2014/main" id="{91E39EAD-17E5-2648-9CD8-4FC48445ABC3}"/>
              </a:ext>
            </a:extLst>
          </p:cNvPr>
          <p:cNvSpPr/>
          <p:nvPr/>
        </p:nvSpPr>
        <p:spPr>
          <a:xfrm>
            <a:off x="1259734" y="2318562"/>
            <a:ext cx="4353560" cy="25400"/>
          </a:xfrm>
          <a:custGeom>
            <a:avLst/>
            <a:gdLst/>
            <a:ahLst/>
            <a:cxnLst/>
            <a:rect l="l" t="t" r="r" b="b"/>
            <a:pathLst>
              <a:path w="4353560" h="25400">
                <a:moveTo>
                  <a:pt x="761548" y="25126"/>
                </a:moveTo>
                <a:lnTo>
                  <a:pt x="695477" y="25126"/>
                </a:lnTo>
                <a:lnTo>
                  <a:pt x="741705" y="25380"/>
                </a:lnTo>
                <a:lnTo>
                  <a:pt x="757377" y="25253"/>
                </a:lnTo>
                <a:lnTo>
                  <a:pt x="761548" y="25126"/>
                </a:lnTo>
                <a:close/>
              </a:path>
              <a:path w="4353560" h="25400">
                <a:moveTo>
                  <a:pt x="50" y="5048"/>
                </a:moveTo>
                <a:lnTo>
                  <a:pt x="38265" y="14128"/>
                </a:lnTo>
                <a:lnTo>
                  <a:pt x="88036" y="15004"/>
                </a:lnTo>
                <a:lnTo>
                  <a:pt x="91440" y="15093"/>
                </a:lnTo>
                <a:lnTo>
                  <a:pt x="119049" y="16198"/>
                </a:lnTo>
                <a:lnTo>
                  <a:pt x="127419" y="16452"/>
                </a:lnTo>
                <a:lnTo>
                  <a:pt x="260556" y="18941"/>
                </a:lnTo>
                <a:lnTo>
                  <a:pt x="411618" y="22007"/>
                </a:lnTo>
                <a:lnTo>
                  <a:pt x="513059" y="24228"/>
                </a:lnTo>
                <a:lnTo>
                  <a:pt x="626889" y="25141"/>
                </a:lnTo>
                <a:lnTo>
                  <a:pt x="761548" y="25126"/>
                </a:lnTo>
                <a:lnTo>
                  <a:pt x="777151" y="24555"/>
                </a:lnTo>
                <a:lnTo>
                  <a:pt x="780846" y="24377"/>
                </a:lnTo>
                <a:lnTo>
                  <a:pt x="788314" y="24148"/>
                </a:lnTo>
                <a:lnTo>
                  <a:pt x="834605" y="23399"/>
                </a:lnTo>
                <a:lnTo>
                  <a:pt x="881145" y="22005"/>
                </a:lnTo>
                <a:lnTo>
                  <a:pt x="1087140" y="19677"/>
                </a:lnTo>
                <a:lnTo>
                  <a:pt x="998324" y="19677"/>
                </a:lnTo>
                <a:lnTo>
                  <a:pt x="989571" y="19272"/>
                </a:lnTo>
                <a:lnTo>
                  <a:pt x="992384" y="18286"/>
                </a:lnTo>
                <a:lnTo>
                  <a:pt x="1003573" y="17298"/>
                </a:lnTo>
                <a:lnTo>
                  <a:pt x="1016742" y="16780"/>
                </a:lnTo>
                <a:lnTo>
                  <a:pt x="2120136" y="16780"/>
                </a:lnTo>
                <a:lnTo>
                  <a:pt x="2503006" y="16140"/>
                </a:lnTo>
                <a:lnTo>
                  <a:pt x="2590558" y="16071"/>
                </a:lnTo>
                <a:lnTo>
                  <a:pt x="2644877" y="14885"/>
                </a:lnTo>
                <a:lnTo>
                  <a:pt x="2662415" y="14611"/>
                </a:lnTo>
                <a:lnTo>
                  <a:pt x="4260595" y="13947"/>
                </a:lnTo>
                <a:lnTo>
                  <a:pt x="4256151" y="13760"/>
                </a:lnTo>
                <a:lnTo>
                  <a:pt x="4246882" y="13553"/>
                </a:lnTo>
                <a:lnTo>
                  <a:pt x="562730" y="13553"/>
                </a:lnTo>
                <a:lnTo>
                  <a:pt x="322107" y="10077"/>
                </a:lnTo>
                <a:lnTo>
                  <a:pt x="25552" y="10064"/>
                </a:lnTo>
                <a:lnTo>
                  <a:pt x="1206" y="5670"/>
                </a:lnTo>
                <a:lnTo>
                  <a:pt x="50" y="5048"/>
                </a:lnTo>
                <a:close/>
              </a:path>
              <a:path w="4353560" h="25400">
                <a:moveTo>
                  <a:pt x="4260595" y="13947"/>
                </a:moveTo>
                <a:lnTo>
                  <a:pt x="3369778" y="13947"/>
                </a:lnTo>
                <a:lnTo>
                  <a:pt x="3404464" y="14017"/>
                </a:lnTo>
                <a:lnTo>
                  <a:pt x="3470475" y="14887"/>
                </a:lnTo>
                <a:lnTo>
                  <a:pt x="3527002" y="16198"/>
                </a:lnTo>
                <a:lnTo>
                  <a:pt x="3647818" y="18941"/>
                </a:lnTo>
                <a:lnTo>
                  <a:pt x="3782847" y="21570"/>
                </a:lnTo>
                <a:lnTo>
                  <a:pt x="3842606" y="22007"/>
                </a:lnTo>
                <a:lnTo>
                  <a:pt x="3918927" y="23386"/>
                </a:lnTo>
                <a:lnTo>
                  <a:pt x="4265227" y="24363"/>
                </a:lnTo>
                <a:lnTo>
                  <a:pt x="4309668" y="24288"/>
                </a:lnTo>
                <a:lnTo>
                  <a:pt x="4351125" y="23118"/>
                </a:lnTo>
                <a:lnTo>
                  <a:pt x="4353148" y="20721"/>
                </a:lnTo>
                <a:lnTo>
                  <a:pt x="4329092" y="17857"/>
                </a:lnTo>
                <a:lnTo>
                  <a:pt x="4292309" y="15284"/>
                </a:lnTo>
                <a:lnTo>
                  <a:pt x="4260595" y="13947"/>
                </a:lnTo>
                <a:close/>
              </a:path>
              <a:path w="4353560" h="25400">
                <a:moveTo>
                  <a:pt x="2024269" y="18662"/>
                </a:moveTo>
                <a:lnTo>
                  <a:pt x="1583601" y="18662"/>
                </a:lnTo>
                <a:lnTo>
                  <a:pt x="1629430" y="18941"/>
                </a:lnTo>
                <a:lnTo>
                  <a:pt x="1860003" y="20237"/>
                </a:lnTo>
                <a:lnTo>
                  <a:pt x="2008060" y="19018"/>
                </a:lnTo>
                <a:lnTo>
                  <a:pt x="2024269" y="18662"/>
                </a:lnTo>
                <a:close/>
              </a:path>
              <a:path w="4353560" h="25400">
                <a:moveTo>
                  <a:pt x="2120136" y="16780"/>
                </a:moveTo>
                <a:lnTo>
                  <a:pt x="1016742" y="16780"/>
                </a:lnTo>
                <a:lnTo>
                  <a:pt x="1025499" y="17201"/>
                </a:lnTo>
                <a:lnTo>
                  <a:pt x="1022675" y="18182"/>
                </a:lnTo>
                <a:lnTo>
                  <a:pt x="1011488" y="19160"/>
                </a:lnTo>
                <a:lnTo>
                  <a:pt x="998324" y="19677"/>
                </a:lnTo>
                <a:lnTo>
                  <a:pt x="1087140" y="19677"/>
                </a:lnTo>
                <a:lnTo>
                  <a:pt x="1580427" y="18670"/>
                </a:lnTo>
                <a:lnTo>
                  <a:pt x="2024269" y="18662"/>
                </a:lnTo>
                <a:lnTo>
                  <a:pt x="2120136" y="16780"/>
                </a:lnTo>
                <a:close/>
              </a:path>
              <a:path w="4353560" h="25400">
                <a:moveTo>
                  <a:pt x="1580427" y="18670"/>
                </a:moveTo>
                <a:lnTo>
                  <a:pt x="1349900" y="18670"/>
                </a:lnTo>
                <a:lnTo>
                  <a:pt x="1490357" y="18941"/>
                </a:lnTo>
                <a:lnTo>
                  <a:pt x="1580427" y="18670"/>
                </a:lnTo>
                <a:close/>
              </a:path>
              <a:path w="4353560" h="25400">
                <a:moveTo>
                  <a:pt x="2503006" y="16140"/>
                </a:moveTo>
                <a:lnTo>
                  <a:pt x="2251860" y="16140"/>
                </a:lnTo>
                <a:lnTo>
                  <a:pt x="2397474" y="16272"/>
                </a:lnTo>
                <a:lnTo>
                  <a:pt x="2503006" y="16140"/>
                </a:lnTo>
                <a:close/>
              </a:path>
              <a:path w="4353560" h="25400">
                <a:moveTo>
                  <a:pt x="708291" y="13214"/>
                </a:moveTo>
                <a:lnTo>
                  <a:pt x="562730" y="13553"/>
                </a:lnTo>
                <a:lnTo>
                  <a:pt x="4246882" y="13553"/>
                </a:lnTo>
                <a:lnTo>
                  <a:pt x="4234517" y="13277"/>
                </a:lnTo>
                <a:lnTo>
                  <a:pt x="732478" y="13277"/>
                </a:lnTo>
                <a:lnTo>
                  <a:pt x="708291" y="13214"/>
                </a:lnTo>
                <a:close/>
              </a:path>
              <a:path w="4353560" h="25400">
                <a:moveTo>
                  <a:pt x="1146848" y="7959"/>
                </a:moveTo>
                <a:lnTo>
                  <a:pt x="951112" y="8438"/>
                </a:lnTo>
                <a:lnTo>
                  <a:pt x="902258" y="9150"/>
                </a:lnTo>
                <a:lnTo>
                  <a:pt x="829246" y="11169"/>
                </a:lnTo>
                <a:lnTo>
                  <a:pt x="788606" y="11817"/>
                </a:lnTo>
                <a:lnTo>
                  <a:pt x="768146" y="12693"/>
                </a:lnTo>
                <a:lnTo>
                  <a:pt x="756361" y="13036"/>
                </a:lnTo>
                <a:lnTo>
                  <a:pt x="744464" y="13217"/>
                </a:lnTo>
                <a:lnTo>
                  <a:pt x="732478" y="13277"/>
                </a:lnTo>
                <a:lnTo>
                  <a:pt x="4234517" y="13277"/>
                </a:lnTo>
                <a:lnTo>
                  <a:pt x="3905093" y="8437"/>
                </a:lnTo>
                <a:lnTo>
                  <a:pt x="3886345" y="8000"/>
                </a:lnTo>
                <a:lnTo>
                  <a:pt x="1195806" y="8000"/>
                </a:lnTo>
                <a:lnTo>
                  <a:pt x="1146848" y="7959"/>
                </a:lnTo>
                <a:close/>
              </a:path>
              <a:path w="4353560" h="25400">
                <a:moveTo>
                  <a:pt x="94487" y="8438"/>
                </a:moveTo>
                <a:lnTo>
                  <a:pt x="45597" y="9927"/>
                </a:lnTo>
                <a:lnTo>
                  <a:pt x="33350" y="10077"/>
                </a:lnTo>
                <a:lnTo>
                  <a:pt x="322107" y="10077"/>
                </a:lnTo>
                <a:lnTo>
                  <a:pt x="102958" y="8807"/>
                </a:lnTo>
                <a:lnTo>
                  <a:pt x="94487" y="8438"/>
                </a:lnTo>
                <a:close/>
              </a:path>
              <a:path w="4353560" h="25400">
                <a:moveTo>
                  <a:pt x="176666" y="8859"/>
                </a:moveTo>
                <a:lnTo>
                  <a:pt x="128574" y="8959"/>
                </a:lnTo>
                <a:lnTo>
                  <a:pt x="202665" y="8959"/>
                </a:lnTo>
                <a:lnTo>
                  <a:pt x="176666" y="8859"/>
                </a:lnTo>
                <a:close/>
              </a:path>
              <a:path w="4353560" h="25400">
                <a:moveTo>
                  <a:pt x="1613364" y="6140"/>
                </a:moveTo>
                <a:lnTo>
                  <a:pt x="1195806" y="8000"/>
                </a:lnTo>
                <a:lnTo>
                  <a:pt x="3886345" y="8000"/>
                </a:lnTo>
                <a:lnTo>
                  <a:pt x="3836596" y="6953"/>
                </a:lnTo>
                <a:lnTo>
                  <a:pt x="1884714" y="6953"/>
                </a:lnTo>
                <a:lnTo>
                  <a:pt x="1613364" y="6140"/>
                </a:lnTo>
                <a:close/>
              </a:path>
              <a:path w="4353560" h="25400">
                <a:moveTo>
                  <a:pt x="2181753" y="3987"/>
                </a:moveTo>
                <a:lnTo>
                  <a:pt x="2132070" y="4197"/>
                </a:lnTo>
                <a:lnTo>
                  <a:pt x="2032918" y="5828"/>
                </a:lnTo>
                <a:lnTo>
                  <a:pt x="1884714" y="6953"/>
                </a:lnTo>
                <a:lnTo>
                  <a:pt x="3836596" y="6953"/>
                </a:lnTo>
                <a:lnTo>
                  <a:pt x="3769024" y="6177"/>
                </a:lnTo>
                <a:lnTo>
                  <a:pt x="3710072" y="4882"/>
                </a:lnTo>
                <a:lnTo>
                  <a:pt x="2579344" y="4882"/>
                </a:lnTo>
                <a:lnTo>
                  <a:pt x="2181753" y="3987"/>
                </a:lnTo>
                <a:close/>
              </a:path>
              <a:path w="4353560" h="25400">
                <a:moveTo>
                  <a:pt x="3419350" y="0"/>
                </a:moveTo>
                <a:lnTo>
                  <a:pt x="2653878" y="3568"/>
                </a:lnTo>
                <a:lnTo>
                  <a:pt x="2604049" y="4662"/>
                </a:lnTo>
                <a:lnTo>
                  <a:pt x="2579344" y="4882"/>
                </a:lnTo>
                <a:lnTo>
                  <a:pt x="3710072" y="4882"/>
                </a:lnTo>
                <a:lnTo>
                  <a:pt x="3448680" y="195"/>
                </a:lnTo>
                <a:lnTo>
                  <a:pt x="3419350" y="0"/>
                </a:lnTo>
                <a:close/>
              </a:path>
            </a:pathLst>
          </a:custGeom>
          <a:solidFill>
            <a:srgbClr val="000000"/>
          </a:solidFill>
        </p:spPr>
        <p:txBody>
          <a:bodyPr wrap="square" lIns="0" tIns="0" rIns="0" bIns="0" rtlCol="0"/>
          <a:lstStyle/>
          <a:p>
            <a:endParaRPr/>
          </a:p>
        </p:txBody>
      </p:sp>
      <p:sp>
        <p:nvSpPr>
          <p:cNvPr id="13" name="object 11">
            <a:extLst>
              <a:ext uri="{FF2B5EF4-FFF2-40B4-BE49-F238E27FC236}">
                <a16:creationId xmlns:a16="http://schemas.microsoft.com/office/drawing/2014/main" id="{7A427D14-30E6-F746-93E6-B2FC6F4839F3}"/>
              </a:ext>
            </a:extLst>
          </p:cNvPr>
          <p:cNvSpPr/>
          <p:nvPr/>
        </p:nvSpPr>
        <p:spPr>
          <a:xfrm>
            <a:off x="552354" y="3111158"/>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3393" y="10077"/>
                </a:lnTo>
                <a:lnTo>
                  <a:pt x="29641" y="10064"/>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626"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93"/>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7"/>
                </a:lnTo>
                <a:lnTo>
                  <a:pt x="38709" y="10077"/>
                </a:lnTo>
                <a:lnTo>
                  <a:pt x="373393" y="10077"/>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10" y="4882"/>
                </a:lnTo>
                <a:lnTo>
                  <a:pt x="2998152" y="4882"/>
                </a:lnTo>
                <a:lnTo>
                  <a:pt x="2559095" y="3982"/>
                </a:lnTo>
                <a:close/>
              </a:path>
              <a:path w="5063490" h="25400">
                <a:moveTo>
                  <a:pt x="3974576" y="0"/>
                </a:moveTo>
                <a:lnTo>
                  <a:pt x="3084795" y="3568"/>
                </a:lnTo>
                <a:lnTo>
                  <a:pt x="3026871" y="4662"/>
                </a:lnTo>
                <a:lnTo>
                  <a:pt x="2998152" y="4882"/>
                </a:lnTo>
                <a:lnTo>
                  <a:pt x="4312510" y="4882"/>
                </a:lnTo>
                <a:lnTo>
                  <a:pt x="3974576" y="0"/>
                </a:lnTo>
                <a:close/>
              </a:path>
            </a:pathLst>
          </a:custGeom>
          <a:solidFill>
            <a:srgbClr val="000000"/>
          </a:solidFill>
        </p:spPr>
        <p:txBody>
          <a:bodyPr wrap="square" lIns="0" tIns="0" rIns="0" bIns="0" rtlCol="0"/>
          <a:lstStyle/>
          <a:p>
            <a:endParaRPr/>
          </a:p>
        </p:txBody>
      </p:sp>
      <p:sp>
        <p:nvSpPr>
          <p:cNvPr id="14" name="object 12">
            <a:extLst>
              <a:ext uri="{FF2B5EF4-FFF2-40B4-BE49-F238E27FC236}">
                <a16:creationId xmlns:a16="http://schemas.microsoft.com/office/drawing/2014/main" id="{F09C6EF1-6E05-7D40-B2DA-412A3EA3E46B}"/>
              </a:ext>
            </a:extLst>
          </p:cNvPr>
          <p:cNvSpPr/>
          <p:nvPr/>
        </p:nvSpPr>
        <p:spPr>
          <a:xfrm>
            <a:off x="552354" y="4246886"/>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15" name="object 13">
            <a:extLst>
              <a:ext uri="{FF2B5EF4-FFF2-40B4-BE49-F238E27FC236}">
                <a16:creationId xmlns:a16="http://schemas.microsoft.com/office/drawing/2014/main" id="{1FCC1868-11C8-A640-B07E-0B0E848A18A0}"/>
              </a:ext>
            </a:extLst>
          </p:cNvPr>
          <p:cNvSpPr/>
          <p:nvPr/>
        </p:nvSpPr>
        <p:spPr>
          <a:xfrm>
            <a:off x="6471530" y="4470640"/>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16" name="object 14">
            <a:extLst>
              <a:ext uri="{FF2B5EF4-FFF2-40B4-BE49-F238E27FC236}">
                <a16:creationId xmlns:a16="http://schemas.microsoft.com/office/drawing/2014/main" id="{816D13E7-B63C-9F41-AEE3-62F11DDA90C6}"/>
              </a:ext>
            </a:extLst>
          </p:cNvPr>
          <p:cNvSpPr/>
          <p:nvPr/>
        </p:nvSpPr>
        <p:spPr>
          <a:xfrm>
            <a:off x="6471530" y="2557340"/>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3393" y="10077"/>
                </a:lnTo>
                <a:lnTo>
                  <a:pt x="29641" y="10064"/>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626"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93"/>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7"/>
                </a:lnTo>
                <a:lnTo>
                  <a:pt x="38709" y="10077"/>
                </a:lnTo>
                <a:lnTo>
                  <a:pt x="373393" y="10077"/>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10" y="4882"/>
                </a:lnTo>
                <a:lnTo>
                  <a:pt x="2998152" y="4882"/>
                </a:lnTo>
                <a:lnTo>
                  <a:pt x="2559095" y="3982"/>
                </a:lnTo>
                <a:close/>
              </a:path>
              <a:path w="5063490" h="25400">
                <a:moveTo>
                  <a:pt x="3974576" y="0"/>
                </a:moveTo>
                <a:lnTo>
                  <a:pt x="3084795" y="3568"/>
                </a:lnTo>
                <a:lnTo>
                  <a:pt x="3026871" y="4662"/>
                </a:lnTo>
                <a:lnTo>
                  <a:pt x="2998152" y="4882"/>
                </a:lnTo>
                <a:lnTo>
                  <a:pt x="4312510" y="4882"/>
                </a:lnTo>
                <a:lnTo>
                  <a:pt x="3974576" y="0"/>
                </a:lnTo>
                <a:close/>
              </a:path>
            </a:pathLst>
          </a:custGeom>
          <a:solidFill>
            <a:srgbClr val="000000"/>
          </a:solidFill>
        </p:spPr>
        <p:txBody>
          <a:bodyPr wrap="square" lIns="0" tIns="0" rIns="0" bIns="0" rtlCol="0"/>
          <a:lstStyle/>
          <a:p>
            <a:endParaRPr/>
          </a:p>
        </p:txBody>
      </p:sp>
      <p:sp>
        <p:nvSpPr>
          <p:cNvPr id="17" name="object 15">
            <a:extLst>
              <a:ext uri="{FF2B5EF4-FFF2-40B4-BE49-F238E27FC236}">
                <a16:creationId xmlns:a16="http://schemas.microsoft.com/office/drawing/2014/main" id="{27D52359-E490-B841-A721-355D75654081}"/>
              </a:ext>
            </a:extLst>
          </p:cNvPr>
          <p:cNvSpPr/>
          <p:nvPr/>
        </p:nvSpPr>
        <p:spPr>
          <a:xfrm>
            <a:off x="6471530" y="2886584"/>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596314" y="24228"/>
                </a:lnTo>
                <a:lnTo>
                  <a:pt x="728630" y="25141"/>
                </a:lnTo>
                <a:lnTo>
                  <a:pt x="884399" y="25126"/>
                </a:lnTo>
                <a:lnTo>
                  <a:pt x="889520" y="25012"/>
                </a:lnTo>
                <a:lnTo>
                  <a:pt x="916266" y="24148"/>
                </a:lnTo>
                <a:lnTo>
                  <a:pt x="970076" y="23399"/>
                </a:lnTo>
                <a:lnTo>
                  <a:pt x="1078064" y="21062"/>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598"/>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3997401" y="14344"/>
                </a:lnTo>
                <a:lnTo>
                  <a:pt x="4240153" y="18941"/>
                </a:lnTo>
                <a:lnTo>
                  <a:pt x="4456749" y="21931"/>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37"/>
                </a:lnTo>
                <a:lnTo>
                  <a:pt x="977607" y="10839"/>
                </a:lnTo>
                <a:lnTo>
                  <a:pt x="914071" y="11931"/>
                </a:lnTo>
                <a:lnTo>
                  <a:pt x="892822" y="12680"/>
                </a:lnTo>
                <a:lnTo>
                  <a:pt x="879132" y="13036"/>
                </a:lnTo>
                <a:lnTo>
                  <a:pt x="851369" y="13277"/>
                </a:lnTo>
                <a:lnTo>
                  <a:pt x="4922401" y="13277"/>
                </a:lnTo>
                <a:lnTo>
                  <a:pt x="4517339" y="7999"/>
                </a:lnTo>
                <a:lnTo>
                  <a:pt x="1389935" y="7999"/>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7999"/>
                </a:lnTo>
                <a:lnTo>
                  <a:pt x="4517339" y="7999"/>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18" name="object 16">
            <a:extLst>
              <a:ext uri="{FF2B5EF4-FFF2-40B4-BE49-F238E27FC236}">
                <a16:creationId xmlns:a16="http://schemas.microsoft.com/office/drawing/2014/main" id="{45F76F26-5EC9-7B4D-85F4-774F7BEFA6BF}"/>
              </a:ext>
            </a:extLst>
          </p:cNvPr>
          <p:cNvSpPr/>
          <p:nvPr/>
        </p:nvSpPr>
        <p:spPr>
          <a:xfrm>
            <a:off x="6471530" y="5120764"/>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517BF09C-DDCD-264B-B856-B39CF9B24B3A}"/>
              </a:ext>
            </a:extLst>
          </p:cNvPr>
          <p:cNvSpPr/>
          <p:nvPr/>
        </p:nvSpPr>
        <p:spPr>
          <a:xfrm>
            <a:off x="6450982" y="3215828"/>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596314" y="24228"/>
                </a:lnTo>
                <a:lnTo>
                  <a:pt x="728630" y="25141"/>
                </a:lnTo>
                <a:lnTo>
                  <a:pt x="884399" y="25126"/>
                </a:lnTo>
                <a:lnTo>
                  <a:pt x="889520" y="25012"/>
                </a:lnTo>
                <a:lnTo>
                  <a:pt x="916266" y="24148"/>
                </a:lnTo>
                <a:lnTo>
                  <a:pt x="970076" y="23399"/>
                </a:lnTo>
                <a:lnTo>
                  <a:pt x="1078064" y="21062"/>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598"/>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3997401" y="14344"/>
                </a:lnTo>
                <a:lnTo>
                  <a:pt x="4240153" y="18941"/>
                </a:lnTo>
                <a:lnTo>
                  <a:pt x="4456749" y="21931"/>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37"/>
                </a:lnTo>
                <a:lnTo>
                  <a:pt x="977607" y="10839"/>
                </a:lnTo>
                <a:lnTo>
                  <a:pt x="914071" y="11931"/>
                </a:lnTo>
                <a:lnTo>
                  <a:pt x="892822" y="12680"/>
                </a:lnTo>
                <a:lnTo>
                  <a:pt x="879132" y="13036"/>
                </a:lnTo>
                <a:lnTo>
                  <a:pt x="851369" y="13277"/>
                </a:lnTo>
                <a:lnTo>
                  <a:pt x="4922401" y="13277"/>
                </a:lnTo>
                <a:lnTo>
                  <a:pt x="4517339" y="7999"/>
                </a:lnTo>
                <a:lnTo>
                  <a:pt x="1389935" y="7999"/>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7999"/>
                </a:lnTo>
                <a:lnTo>
                  <a:pt x="4517339" y="7999"/>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0" name="object 18">
            <a:extLst>
              <a:ext uri="{FF2B5EF4-FFF2-40B4-BE49-F238E27FC236}">
                <a16:creationId xmlns:a16="http://schemas.microsoft.com/office/drawing/2014/main" id="{9F9EEF64-6222-1343-8CEF-54B5CD345DAB}"/>
              </a:ext>
            </a:extLst>
          </p:cNvPr>
          <p:cNvSpPr/>
          <p:nvPr/>
        </p:nvSpPr>
        <p:spPr>
          <a:xfrm>
            <a:off x="6471530" y="3535703"/>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596314" y="24228"/>
                </a:lnTo>
                <a:lnTo>
                  <a:pt x="728630" y="25141"/>
                </a:lnTo>
                <a:lnTo>
                  <a:pt x="884399" y="25126"/>
                </a:lnTo>
                <a:lnTo>
                  <a:pt x="889520" y="25012"/>
                </a:lnTo>
                <a:lnTo>
                  <a:pt x="916266" y="24148"/>
                </a:lnTo>
                <a:lnTo>
                  <a:pt x="970076" y="23399"/>
                </a:lnTo>
                <a:lnTo>
                  <a:pt x="1078064" y="21062"/>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598"/>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3997401" y="14344"/>
                </a:lnTo>
                <a:lnTo>
                  <a:pt x="4240153" y="18941"/>
                </a:lnTo>
                <a:lnTo>
                  <a:pt x="4456749" y="21931"/>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37"/>
                </a:lnTo>
                <a:lnTo>
                  <a:pt x="977607" y="10839"/>
                </a:lnTo>
                <a:lnTo>
                  <a:pt x="914071" y="11931"/>
                </a:lnTo>
                <a:lnTo>
                  <a:pt x="892822" y="12680"/>
                </a:lnTo>
                <a:lnTo>
                  <a:pt x="879132" y="13036"/>
                </a:lnTo>
                <a:lnTo>
                  <a:pt x="851369" y="13277"/>
                </a:lnTo>
                <a:lnTo>
                  <a:pt x="4922401" y="13277"/>
                </a:lnTo>
                <a:lnTo>
                  <a:pt x="4517339" y="7999"/>
                </a:lnTo>
                <a:lnTo>
                  <a:pt x="1389935" y="7999"/>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7999"/>
                </a:lnTo>
                <a:lnTo>
                  <a:pt x="4517339" y="7999"/>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1" name="object 19">
            <a:extLst>
              <a:ext uri="{FF2B5EF4-FFF2-40B4-BE49-F238E27FC236}">
                <a16:creationId xmlns:a16="http://schemas.microsoft.com/office/drawing/2014/main" id="{1C694302-CCE3-8842-9741-F41CB90BC251}"/>
              </a:ext>
            </a:extLst>
          </p:cNvPr>
          <p:cNvSpPr/>
          <p:nvPr/>
        </p:nvSpPr>
        <p:spPr>
          <a:xfrm>
            <a:off x="6471530" y="4799883"/>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2" name="object 20">
            <a:extLst>
              <a:ext uri="{FF2B5EF4-FFF2-40B4-BE49-F238E27FC236}">
                <a16:creationId xmlns:a16="http://schemas.microsoft.com/office/drawing/2014/main" id="{3865947D-C9FA-FB44-A274-56F19EDE3F8C}"/>
              </a:ext>
            </a:extLst>
          </p:cNvPr>
          <p:cNvSpPr/>
          <p:nvPr/>
        </p:nvSpPr>
        <p:spPr>
          <a:xfrm>
            <a:off x="552354" y="3440402"/>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3393" y="10077"/>
                </a:lnTo>
                <a:lnTo>
                  <a:pt x="29641" y="10064"/>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626"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93"/>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7"/>
                </a:lnTo>
                <a:lnTo>
                  <a:pt x="38709" y="10077"/>
                </a:lnTo>
                <a:lnTo>
                  <a:pt x="373393" y="10077"/>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10" y="4882"/>
                </a:lnTo>
                <a:lnTo>
                  <a:pt x="2998152" y="4882"/>
                </a:lnTo>
                <a:lnTo>
                  <a:pt x="2559095" y="3982"/>
                </a:lnTo>
                <a:close/>
              </a:path>
              <a:path w="5063490" h="25400">
                <a:moveTo>
                  <a:pt x="3974576" y="0"/>
                </a:moveTo>
                <a:lnTo>
                  <a:pt x="3084795" y="3568"/>
                </a:lnTo>
                <a:lnTo>
                  <a:pt x="3026871" y="4662"/>
                </a:lnTo>
                <a:lnTo>
                  <a:pt x="2998152" y="4882"/>
                </a:lnTo>
                <a:lnTo>
                  <a:pt x="4312510" y="4882"/>
                </a:lnTo>
                <a:lnTo>
                  <a:pt x="3974576" y="0"/>
                </a:lnTo>
                <a:close/>
              </a:path>
            </a:pathLst>
          </a:custGeom>
          <a:solidFill>
            <a:srgbClr val="000000"/>
          </a:solidFill>
        </p:spPr>
        <p:txBody>
          <a:bodyPr wrap="square" lIns="0" tIns="0" rIns="0" bIns="0" rtlCol="0"/>
          <a:lstStyle/>
          <a:p>
            <a:endParaRPr/>
          </a:p>
        </p:txBody>
      </p:sp>
      <p:sp>
        <p:nvSpPr>
          <p:cNvPr id="23" name="object 21">
            <a:extLst>
              <a:ext uri="{FF2B5EF4-FFF2-40B4-BE49-F238E27FC236}">
                <a16:creationId xmlns:a16="http://schemas.microsoft.com/office/drawing/2014/main" id="{79C0B0AA-A5D2-D347-893B-19B9A4A7FC31}"/>
              </a:ext>
            </a:extLst>
          </p:cNvPr>
          <p:cNvSpPr/>
          <p:nvPr/>
        </p:nvSpPr>
        <p:spPr>
          <a:xfrm>
            <a:off x="552354" y="4576131"/>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4" name="object 22">
            <a:extLst>
              <a:ext uri="{FF2B5EF4-FFF2-40B4-BE49-F238E27FC236}">
                <a16:creationId xmlns:a16="http://schemas.microsoft.com/office/drawing/2014/main" id="{A17E6D79-B63F-0248-9F83-6A0094EDA6D4}"/>
              </a:ext>
            </a:extLst>
          </p:cNvPr>
          <p:cNvSpPr/>
          <p:nvPr/>
        </p:nvSpPr>
        <p:spPr>
          <a:xfrm>
            <a:off x="552354" y="4897012"/>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5" name="object 23">
            <a:extLst>
              <a:ext uri="{FF2B5EF4-FFF2-40B4-BE49-F238E27FC236}">
                <a16:creationId xmlns:a16="http://schemas.microsoft.com/office/drawing/2014/main" id="{E45EE0F1-FACC-304E-B7EC-3A94AB015ECC}"/>
              </a:ext>
            </a:extLst>
          </p:cNvPr>
          <p:cNvSpPr/>
          <p:nvPr/>
        </p:nvSpPr>
        <p:spPr>
          <a:xfrm>
            <a:off x="552354" y="5894490"/>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6" name="object 24">
            <a:extLst>
              <a:ext uri="{FF2B5EF4-FFF2-40B4-BE49-F238E27FC236}">
                <a16:creationId xmlns:a16="http://schemas.microsoft.com/office/drawing/2014/main" id="{22DE65EF-1083-414C-8F7E-4015A7D124B5}"/>
              </a:ext>
            </a:extLst>
          </p:cNvPr>
          <p:cNvSpPr/>
          <p:nvPr/>
        </p:nvSpPr>
        <p:spPr>
          <a:xfrm>
            <a:off x="552354" y="6223734"/>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7" name="object 25">
            <a:extLst>
              <a:ext uri="{FF2B5EF4-FFF2-40B4-BE49-F238E27FC236}">
                <a16:creationId xmlns:a16="http://schemas.microsoft.com/office/drawing/2014/main" id="{FEB2AE81-2336-2E41-8745-EB1235AA62E5}"/>
              </a:ext>
            </a:extLst>
          </p:cNvPr>
          <p:cNvSpPr/>
          <p:nvPr/>
        </p:nvSpPr>
        <p:spPr>
          <a:xfrm>
            <a:off x="552354" y="6544615"/>
            <a:ext cx="5063490" cy="25400"/>
          </a:xfrm>
          <a:custGeom>
            <a:avLst/>
            <a:gdLst/>
            <a:ahLst/>
            <a:cxnLst/>
            <a:rect l="l" t="t" r="r" b="b"/>
            <a:pathLst>
              <a:path w="5063490" h="25400">
                <a:moveTo>
                  <a:pt x="884399" y="25126"/>
                </a:moveTo>
                <a:lnTo>
                  <a:pt x="808354" y="25126"/>
                </a:lnTo>
                <a:lnTo>
                  <a:pt x="862088" y="25380"/>
                </a:lnTo>
                <a:lnTo>
                  <a:pt x="882621" y="25166"/>
                </a:lnTo>
                <a:lnTo>
                  <a:pt x="884399" y="25126"/>
                </a:lnTo>
                <a:close/>
              </a:path>
              <a:path w="5063490" h="25400">
                <a:moveTo>
                  <a:pt x="0" y="5048"/>
                </a:moveTo>
                <a:lnTo>
                  <a:pt x="44411" y="14128"/>
                </a:lnTo>
                <a:lnTo>
                  <a:pt x="102273" y="15004"/>
                </a:lnTo>
                <a:lnTo>
                  <a:pt x="148043" y="16452"/>
                </a:lnTo>
                <a:lnTo>
                  <a:pt x="302812" y="18941"/>
                </a:lnTo>
                <a:lnTo>
                  <a:pt x="478403" y="22007"/>
                </a:lnTo>
                <a:lnTo>
                  <a:pt x="596314" y="24228"/>
                </a:lnTo>
                <a:lnTo>
                  <a:pt x="728630" y="25141"/>
                </a:lnTo>
                <a:lnTo>
                  <a:pt x="884399" y="25126"/>
                </a:lnTo>
                <a:lnTo>
                  <a:pt x="889520" y="25012"/>
                </a:lnTo>
                <a:lnTo>
                  <a:pt x="916266" y="24148"/>
                </a:lnTo>
                <a:lnTo>
                  <a:pt x="970076" y="23399"/>
                </a:lnTo>
                <a:lnTo>
                  <a:pt x="1024179" y="22005"/>
                </a:lnTo>
                <a:lnTo>
                  <a:pt x="1160387" y="19677"/>
                </a:lnTo>
                <a:lnTo>
                  <a:pt x="1150213" y="19272"/>
                </a:lnTo>
                <a:lnTo>
                  <a:pt x="1153482" y="18286"/>
                </a:lnTo>
                <a:lnTo>
                  <a:pt x="1166488" y="17298"/>
                </a:lnTo>
                <a:lnTo>
                  <a:pt x="1181799" y="16780"/>
                </a:lnTo>
                <a:lnTo>
                  <a:pt x="2464377" y="16780"/>
                </a:lnTo>
                <a:lnTo>
                  <a:pt x="2905086" y="16143"/>
                </a:lnTo>
                <a:lnTo>
                  <a:pt x="3011195" y="16071"/>
                </a:lnTo>
                <a:lnTo>
                  <a:pt x="3094723" y="14611"/>
                </a:lnTo>
                <a:lnTo>
                  <a:pt x="4952773" y="13947"/>
                </a:lnTo>
                <a:lnTo>
                  <a:pt x="4947272" y="13760"/>
                </a:lnTo>
                <a:lnTo>
                  <a:pt x="4936616" y="13553"/>
                </a:lnTo>
                <a:lnTo>
                  <a:pt x="654054" y="13553"/>
                </a:lnTo>
                <a:lnTo>
                  <a:pt x="372329" y="10064"/>
                </a:lnTo>
                <a:lnTo>
                  <a:pt x="29641" y="10064"/>
                </a:lnTo>
                <a:lnTo>
                  <a:pt x="21767" y="9937"/>
                </a:lnTo>
                <a:lnTo>
                  <a:pt x="11790" y="8959"/>
                </a:lnTo>
                <a:lnTo>
                  <a:pt x="8775" y="8502"/>
                </a:lnTo>
                <a:lnTo>
                  <a:pt x="3245" y="6942"/>
                </a:lnTo>
                <a:lnTo>
                  <a:pt x="1346" y="5670"/>
                </a:lnTo>
                <a:lnTo>
                  <a:pt x="0" y="5048"/>
                </a:lnTo>
                <a:close/>
              </a:path>
              <a:path w="5063490" h="25400">
                <a:moveTo>
                  <a:pt x="4952773" y="13947"/>
                </a:moveTo>
                <a:lnTo>
                  <a:pt x="3916956" y="13947"/>
                </a:lnTo>
                <a:lnTo>
                  <a:pt x="4034010" y="14887"/>
                </a:lnTo>
                <a:lnTo>
                  <a:pt x="4240153" y="18941"/>
                </a:lnTo>
                <a:lnTo>
                  <a:pt x="4466569" y="22007"/>
                </a:lnTo>
                <a:lnTo>
                  <a:pt x="4535369" y="23151"/>
                </a:lnTo>
                <a:lnTo>
                  <a:pt x="4957815" y="24363"/>
                </a:lnTo>
                <a:lnTo>
                  <a:pt x="5009476" y="24288"/>
                </a:lnTo>
                <a:lnTo>
                  <a:pt x="5053239" y="23418"/>
                </a:lnTo>
                <a:lnTo>
                  <a:pt x="5063374" y="21609"/>
                </a:lnTo>
                <a:lnTo>
                  <a:pt x="5048864" y="19300"/>
                </a:lnTo>
                <a:lnTo>
                  <a:pt x="5018689" y="16930"/>
                </a:lnTo>
                <a:lnTo>
                  <a:pt x="4981831" y="14937"/>
                </a:lnTo>
                <a:lnTo>
                  <a:pt x="4952773" y="13947"/>
                </a:lnTo>
                <a:close/>
              </a:path>
              <a:path w="5063490" h="25400">
                <a:moveTo>
                  <a:pt x="2352938" y="18662"/>
                </a:moveTo>
                <a:lnTo>
                  <a:pt x="1840712" y="18662"/>
                </a:lnTo>
                <a:lnTo>
                  <a:pt x="1893982" y="18941"/>
                </a:lnTo>
                <a:lnTo>
                  <a:pt x="2161997" y="20237"/>
                </a:lnTo>
                <a:lnTo>
                  <a:pt x="2334094" y="19018"/>
                </a:lnTo>
                <a:lnTo>
                  <a:pt x="2352938" y="18662"/>
                </a:lnTo>
                <a:close/>
              </a:path>
              <a:path w="5063490" h="25400">
                <a:moveTo>
                  <a:pt x="2464377" y="16780"/>
                </a:moveTo>
                <a:lnTo>
                  <a:pt x="1181799" y="16780"/>
                </a:lnTo>
                <a:lnTo>
                  <a:pt x="1191983" y="17201"/>
                </a:lnTo>
                <a:lnTo>
                  <a:pt x="1188696" y="18182"/>
                </a:lnTo>
                <a:lnTo>
                  <a:pt x="1175689" y="19160"/>
                </a:lnTo>
                <a:lnTo>
                  <a:pt x="1160387" y="19677"/>
                </a:lnTo>
                <a:lnTo>
                  <a:pt x="1263473" y="19677"/>
                </a:lnTo>
                <a:lnTo>
                  <a:pt x="1837022" y="18670"/>
                </a:lnTo>
                <a:lnTo>
                  <a:pt x="2352938" y="18662"/>
                </a:lnTo>
                <a:lnTo>
                  <a:pt x="2464377" y="16780"/>
                </a:lnTo>
                <a:close/>
              </a:path>
              <a:path w="5063490" h="25400">
                <a:moveTo>
                  <a:pt x="1837022" y="18670"/>
                </a:moveTo>
                <a:lnTo>
                  <a:pt x="1569058" y="18670"/>
                </a:lnTo>
                <a:lnTo>
                  <a:pt x="1732318" y="18941"/>
                </a:lnTo>
                <a:lnTo>
                  <a:pt x="1837022" y="18670"/>
                </a:lnTo>
                <a:close/>
              </a:path>
              <a:path w="5063490" h="25400">
                <a:moveTo>
                  <a:pt x="2905086" y="16143"/>
                </a:moveTo>
                <a:lnTo>
                  <a:pt x="2601343" y="16143"/>
                </a:lnTo>
                <a:lnTo>
                  <a:pt x="2794789" y="16268"/>
                </a:lnTo>
                <a:lnTo>
                  <a:pt x="2905086" y="16143"/>
                </a:lnTo>
                <a:close/>
              </a:path>
              <a:path w="5063490" h="25400">
                <a:moveTo>
                  <a:pt x="823264" y="13214"/>
                </a:moveTo>
                <a:lnTo>
                  <a:pt x="654054" y="13553"/>
                </a:lnTo>
                <a:lnTo>
                  <a:pt x="4936616" y="13553"/>
                </a:lnTo>
                <a:lnTo>
                  <a:pt x="4922401" y="13277"/>
                </a:lnTo>
                <a:lnTo>
                  <a:pt x="851369" y="13277"/>
                </a:lnTo>
                <a:lnTo>
                  <a:pt x="823264" y="13214"/>
                </a:lnTo>
                <a:close/>
              </a:path>
              <a:path w="5063490" h="25400">
                <a:moveTo>
                  <a:pt x="1333026" y="7959"/>
                </a:moveTo>
                <a:lnTo>
                  <a:pt x="1048715" y="9150"/>
                </a:lnTo>
                <a:lnTo>
                  <a:pt x="977607" y="10839"/>
                </a:lnTo>
                <a:lnTo>
                  <a:pt x="914071" y="11931"/>
                </a:lnTo>
                <a:lnTo>
                  <a:pt x="892822" y="12680"/>
                </a:lnTo>
                <a:lnTo>
                  <a:pt x="879132" y="13036"/>
                </a:lnTo>
                <a:lnTo>
                  <a:pt x="851369" y="13277"/>
                </a:lnTo>
                <a:lnTo>
                  <a:pt x="4922401" y="13277"/>
                </a:lnTo>
                <a:lnTo>
                  <a:pt x="4517411" y="8000"/>
                </a:lnTo>
                <a:lnTo>
                  <a:pt x="1389935" y="8000"/>
                </a:lnTo>
                <a:lnTo>
                  <a:pt x="1333026" y="7959"/>
                </a:lnTo>
                <a:close/>
              </a:path>
              <a:path w="5063490" h="25400">
                <a:moveTo>
                  <a:pt x="107176" y="8609"/>
                </a:moveTo>
                <a:lnTo>
                  <a:pt x="99656" y="8705"/>
                </a:lnTo>
                <a:lnTo>
                  <a:pt x="52943" y="9921"/>
                </a:lnTo>
                <a:lnTo>
                  <a:pt x="38709" y="10064"/>
                </a:lnTo>
                <a:lnTo>
                  <a:pt x="372329" y="10064"/>
                </a:lnTo>
                <a:lnTo>
                  <a:pt x="149390" y="8959"/>
                </a:lnTo>
                <a:lnTo>
                  <a:pt x="107176" y="8609"/>
                </a:lnTo>
                <a:close/>
              </a:path>
              <a:path w="5063490" h="25400">
                <a:moveTo>
                  <a:pt x="199077" y="8855"/>
                </a:moveTo>
                <a:lnTo>
                  <a:pt x="149390" y="8959"/>
                </a:lnTo>
                <a:lnTo>
                  <a:pt x="240089" y="8959"/>
                </a:lnTo>
                <a:lnTo>
                  <a:pt x="199077" y="8855"/>
                </a:lnTo>
                <a:close/>
              </a:path>
              <a:path w="5063490" h="25400">
                <a:moveTo>
                  <a:pt x="1875307" y="6140"/>
                </a:moveTo>
                <a:lnTo>
                  <a:pt x="1389935" y="8000"/>
                </a:lnTo>
                <a:lnTo>
                  <a:pt x="4517411" y="8000"/>
                </a:lnTo>
                <a:lnTo>
                  <a:pt x="4458653" y="6942"/>
                </a:lnTo>
                <a:lnTo>
                  <a:pt x="2165220" y="6942"/>
                </a:lnTo>
                <a:lnTo>
                  <a:pt x="1875307" y="6140"/>
                </a:lnTo>
                <a:close/>
              </a:path>
              <a:path w="5063490" h="25400">
                <a:moveTo>
                  <a:pt x="2559095" y="3982"/>
                </a:moveTo>
                <a:lnTo>
                  <a:pt x="2512895" y="4034"/>
                </a:lnTo>
                <a:lnTo>
                  <a:pt x="2369381" y="5732"/>
                </a:lnTo>
                <a:lnTo>
                  <a:pt x="2165220" y="6942"/>
                </a:lnTo>
                <a:lnTo>
                  <a:pt x="4458653" y="6942"/>
                </a:lnTo>
                <a:lnTo>
                  <a:pt x="4312533" y="4882"/>
                </a:lnTo>
                <a:lnTo>
                  <a:pt x="2998152" y="4882"/>
                </a:lnTo>
                <a:lnTo>
                  <a:pt x="2559095" y="3982"/>
                </a:lnTo>
                <a:close/>
              </a:path>
              <a:path w="5063490" h="25400">
                <a:moveTo>
                  <a:pt x="3974576" y="0"/>
                </a:moveTo>
                <a:lnTo>
                  <a:pt x="3084795" y="3568"/>
                </a:lnTo>
                <a:lnTo>
                  <a:pt x="3026871" y="4662"/>
                </a:lnTo>
                <a:lnTo>
                  <a:pt x="2998152" y="4882"/>
                </a:lnTo>
                <a:lnTo>
                  <a:pt x="4312533" y="4882"/>
                </a:lnTo>
                <a:lnTo>
                  <a:pt x="3974576" y="0"/>
                </a:lnTo>
                <a:close/>
              </a:path>
            </a:pathLst>
          </a:custGeom>
          <a:solidFill>
            <a:srgbClr val="000000"/>
          </a:solidFill>
        </p:spPr>
        <p:txBody>
          <a:bodyPr wrap="square" lIns="0" tIns="0" rIns="0" bIns="0" rtlCol="0"/>
          <a:lstStyle/>
          <a:p>
            <a:endParaRPr/>
          </a:p>
        </p:txBody>
      </p:sp>
      <p:sp>
        <p:nvSpPr>
          <p:cNvPr id="28" name="object 26">
            <a:extLst>
              <a:ext uri="{FF2B5EF4-FFF2-40B4-BE49-F238E27FC236}">
                <a16:creationId xmlns:a16="http://schemas.microsoft.com/office/drawing/2014/main" id="{46A3E262-CDEE-1842-85D6-6551D4988F59}"/>
              </a:ext>
            </a:extLst>
          </p:cNvPr>
          <p:cNvSpPr/>
          <p:nvPr/>
        </p:nvSpPr>
        <p:spPr>
          <a:xfrm>
            <a:off x="6443107" y="5417821"/>
            <a:ext cx="5031105" cy="36195"/>
          </a:xfrm>
          <a:custGeom>
            <a:avLst/>
            <a:gdLst/>
            <a:ahLst/>
            <a:cxnLst/>
            <a:rect l="l" t="t" r="r" b="b"/>
            <a:pathLst>
              <a:path w="5031105" h="36195">
                <a:moveTo>
                  <a:pt x="0" y="7112"/>
                </a:moveTo>
                <a:lnTo>
                  <a:pt x="44132" y="20066"/>
                </a:lnTo>
                <a:lnTo>
                  <a:pt x="101612" y="21336"/>
                </a:lnTo>
                <a:lnTo>
                  <a:pt x="105536" y="21463"/>
                </a:lnTo>
                <a:lnTo>
                  <a:pt x="147091" y="23368"/>
                </a:lnTo>
                <a:lnTo>
                  <a:pt x="618677" y="34925"/>
                </a:lnTo>
                <a:lnTo>
                  <a:pt x="723937" y="35687"/>
                </a:lnTo>
                <a:lnTo>
                  <a:pt x="829668" y="35941"/>
                </a:lnTo>
                <a:lnTo>
                  <a:pt x="863313" y="35941"/>
                </a:lnTo>
                <a:lnTo>
                  <a:pt x="876939" y="35687"/>
                </a:lnTo>
                <a:lnTo>
                  <a:pt x="897483" y="34798"/>
                </a:lnTo>
                <a:lnTo>
                  <a:pt x="901738" y="34544"/>
                </a:lnTo>
                <a:lnTo>
                  <a:pt x="923464" y="33909"/>
                </a:lnTo>
                <a:lnTo>
                  <a:pt x="950207" y="33528"/>
                </a:lnTo>
                <a:lnTo>
                  <a:pt x="1071130" y="29845"/>
                </a:lnTo>
                <a:lnTo>
                  <a:pt x="1255204" y="27940"/>
                </a:lnTo>
                <a:lnTo>
                  <a:pt x="1152919" y="27940"/>
                </a:lnTo>
                <a:lnTo>
                  <a:pt x="1142809" y="27305"/>
                </a:lnTo>
                <a:lnTo>
                  <a:pt x="1146058" y="25908"/>
                </a:lnTo>
                <a:lnTo>
                  <a:pt x="1158979" y="24511"/>
                </a:lnTo>
                <a:lnTo>
                  <a:pt x="1174191" y="23749"/>
                </a:lnTo>
                <a:lnTo>
                  <a:pt x="2453176" y="23749"/>
                </a:lnTo>
                <a:lnTo>
                  <a:pt x="2908230" y="22860"/>
                </a:lnTo>
                <a:lnTo>
                  <a:pt x="2991802" y="22733"/>
                </a:lnTo>
                <a:lnTo>
                  <a:pt x="3012921" y="22352"/>
                </a:lnTo>
                <a:lnTo>
                  <a:pt x="3054406" y="21082"/>
                </a:lnTo>
                <a:lnTo>
                  <a:pt x="3074797" y="20701"/>
                </a:lnTo>
                <a:lnTo>
                  <a:pt x="4920690" y="19812"/>
                </a:lnTo>
                <a:lnTo>
                  <a:pt x="4915408" y="19558"/>
                </a:lnTo>
                <a:lnTo>
                  <a:pt x="4902425" y="19177"/>
                </a:lnTo>
                <a:lnTo>
                  <a:pt x="649844" y="19177"/>
                </a:lnTo>
                <a:lnTo>
                  <a:pt x="367439" y="14224"/>
                </a:lnTo>
                <a:lnTo>
                  <a:pt x="29463" y="14224"/>
                </a:lnTo>
                <a:lnTo>
                  <a:pt x="21640" y="14097"/>
                </a:lnTo>
                <a:lnTo>
                  <a:pt x="11798" y="12700"/>
                </a:lnTo>
                <a:lnTo>
                  <a:pt x="8724" y="12065"/>
                </a:lnTo>
                <a:lnTo>
                  <a:pt x="3225" y="9779"/>
                </a:lnTo>
                <a:lnTo>
                  <a:pt x="1346" y="8001"/>
                </a:lnTo>
                <a:lnTo>
                  <a:pt x="660" y="7620"/>
                </a:lnTo>
                <a:lnTo>
                  <a:pt x="0" y="7112"/>
                </a:lnTo>
                <a:close/>
              </a:path>
              <a:path w="5031105" h="36195">
                <a:moveTo>
                  <a:pt x="4920690" y="19812"/>
                </a:moveTo>
                <a:lnTo>
                  <a:pt x="3891729" y="19812"/>
                </a:lnTo>
                <a:lnTo>
                  <a:pt x="3971658" y="20320"/>
                </a:lnTo>
                <a:lnTo>
                  <a:pt x="4348977" y="30226"/>
                </a:lnTo>
                <a:lnTo>
                  <a:pt x="4398560" y="30988"/>
                </a:lnTo>
                <a:lnTo>
                  <a:pt x="4408500" y="30988"/>
                </a:lnTo>
                <a:lnTo>
                  <a:pt x="4418354" y="31115"/>
                </a:lnTo>
                <a:lnTo>
                  <a:pt x="4428048" y="31115"/>
                </a:lnTo>
                <a:lnTo>
                  <a:pt x="4447425" y="31369"/>
                </a:lnTo>
                <a:lnTo>
                  <a:pt x="4506163" y="32893"/>
                </a:lnTo>
                <a:lnTo>
                  <a:pt x="4925894" y="34544"/>
                </a:lnTo>
                <a:lnTo>
                  <a:pt x="4977218" y="34417"/>
                </a:lnTo>
                <a:lnTo>
                  <a:pt x="5020696" y="33274"/>
                </a:lnTo>
                <a:lnTo>
                  <a:pt x="5030764" y="30607"/>
                </a:lnTo>
                <a:lnTo>
                  <a:pt x="5016346" y="27432"/>
                </a:lnTo>
                <a:lnTo>
                  <a:pt x="4986364" y="24003"/>
                </a:lnTo>
                <a:lnTo>
                  <a:pt x="4949744" y="21209"/>
                </a:lnTo>
                <a:lnTo>
                  <a:pt x="4920690" y="19812"/>
                </a:lnTo>
                <a:close/>
              </a:path>
              <a:path w="5031105" h="36195">
                <a:moveTo>
                  <a:pt x="2337940" y="26416"/>
                </a:moveTo>
                <a:lnTo>
                  <a:pt x="1828863" y="26416"/>
                </a:lnTo>
                <a:lnTo>
                  <a:pt x="2095237" y="28702"/>
                </a:lnTo>
                <a:lnTo>
                  <a:pt x="2148078" y="28702"/>
                </a:lnTo>
                <a:lnTo>
                  <a:pt x="2276369" y="27813"/>
                </a:lnTo>
                <a:lnTo>
                  <a:pt x="2337940" y="26416"/>
                </a:lnTo>
                <a:close/>
              </a:path>
              <a:path w="5031105" h="36195">
                <a:moveTo>
                  <a:pt x="2453176" y="23749"/>
                </a:moveTo>
                <a:lnTo>
                  <a:pt x="1174191" y="23749"/>
                </a:lnTo>
                <a:lnTo>
                  <a:pt x="1184313" y="24384"/>
                </a:lnTo>
                <a:lnTo>
                  <a:pt x="1181046" y="25781"/>
                </a:lnTo>
                <a:lnTo>
                  <a:pt x="1168123" y="27178"/>
                </a:lnTo>
                <a:lnTo>
                  <a:pt x="1152919" y="27940"/>
                </a:lnTo>
                <a:lnTo>
                  <a:pt x="1255204" y="27940"/>
                </a:lnTo>
                <a:lnTo>
                  <a:pt x="1802046" y="26543"/>
                </a:lnTo>
                <a:lnTo>
                  <a:pt x="2337940" y="26416"/>
                </a:lnTo>
                <a:lnTo>
                  <a:pt x="2453176" y="23749"/>
                </a:lnTo>
                <a:close/>
              </a:path>
              <a:path w="5031105" h="36195">
                <a:moveTo>
                  <a:pt x="1802046" y="26543"/>
                </a:moveTo>
                <a:lnTo>
                  <a:pt x="1613042" y="26543"/>
                </a:lnTo>
                <a:lnTo>
                  <a:pt x="1721167" y="26924"/>
                </a:lnTo>
                <a:lnTo>
                  <a:pt x="1748248" y="26924"/>
                </a:lnTo>
                <a:lnTo>
                  <a:pt x="1802046" y="26543"/>
                </a:lnTo>
                <a:close/>
              </a:path>
              <a:path w="5031105" h="36195">
                <a:moveTo>
                  <a:pt x="2908230" y="22860"/>
                </a:moveTo>
                <a:lnTo>
                  <a:pt x="2584598" y="22860"/>
                </a:lnTo>
                <a:lnTo>
                  <a:pt x="2728844" y="23114"/>
                </a:lnTo>
                <a:lnTo>
                  <a:pt x="2776798" y="23114"/>
                </a:lnTo>
                <a:lnTo>
                  <a:pt x="2908230" y="22860"/>
                </a:lnTo>
                <a:close/>
              </a:path>
              <a:path w="5031105" h="36195">
                <a:moveTo>
                  <a:pt x="1891715" y="8763"/>
                </a:moveTo>
                <a:lnTo>
                  <a:pt x="1834578" y="8763"/>
                </a:lnTo>
                <a:lnTo>
                  <a:pt x="1437579" y="11303"/>
                </a:lnTo>
                <a:lnTo>
                  <a:pt x="1098510" y="11938"/>
                </a:lnTo>
                <a:lnTo>
                  <a:pt x="1013690" y="13716"/>
                </a:lnTo>
                <a:lnTo>
                  <a:pt x="957656" y="15875"/>
                </a:lnTo>
                <a:lnTo>
                  <a:pt x="915476" y="16637"/>
                </a:lnTo>
                <a:lnTo>
                  <a:pt x="908283" y="16891"/>
                </a:lnTo>
                <a:lnTo>
                  <a:pt x="887082" y="18034"/>
                </a:lnTo>
                <a:lnTo>
                  <a:pt x="873467" y="18542"/>
                </a:lnTo>
                <a:lnTo>
                  <a:pt x="859727" y="18796"/>
                </a:lnTo>
                <a:lnTo>
                  <a:pt x="705677" y="19177"/>
                </a:lnTo>
                <a:lnTo>
                  <a:pt x="4902425" y="19177"/>
                </a:lnTo>
                <a:lnTo>
                  <a:pt x="4625975" y="13462"/>
                </a:lnTo>
                <a:lnTo>
                  <a:pt x="4516580" y="12192"/>
                </a:lnTo>
                <a:lnTo>
                  <a:pt x="4443568" y="10033"/>
                </a:lnTo>
                <a:lnTo>
                  <a:pt x="4434337" y="9906"/>
                </a:lnTo>
                <a:lnTo>
                  <a:pt x="2151281" y="9906"/>
                </a:lnTo>
                <a:lnTo>
                  <a:pt x="1891715" y="8763"/>
                </a:lnTo>
                <a:close/>
              </a:path>
              <a:path w="5031105" h="36195">
                <a:moveTo>
                  <a:pt x="106493" y="12192"/>
                </a:moveTo>
                <a:lnTo>
                  <a:pt x="99021" y="12319"/>
                </a:lnTo>
                <a:lnTo>
                  <a:pt x="52607" y="14097"/>
                </a:lnTo>
                <a:lnTo>
                  <a:pt x="38455" y="14224"/>
                </a:lnTo>
                <a:lnTo>
                  <a:pt x="367439" y="14224"/>
                </a:lnTo>
                <a:lnTo>
                  <a:pt x="247225" y="12700"/>
                </a:lnTo>
                <a:lnTo>
                  <a:pt x="148437" y="12700"/>
                </a:lnTo>
                <a:lnTo>
                  <a:pt x="106493" y="12192"/>
                </a:lnTo>
                <a:close/>
              </a:path>
              <a:path w="5031105" h="36195">
                <a:moveTo>
                  <a:pt x="197803" y="12573"/>
                </a:moveTo>
                <a:lnTo>
                  <a:pt x="148437" y="12700"/>
                </a:lnTo>
                <a:lnTo>
                  <a:pt x="247225" y="12700"/>
                </a:lnTo>
                <a:lnTo>
                  <a:pt x="197803" y="12573"/>
                </a:lnTo>
                <a:close/>
              </a:path>
              <a:path w="5031105" h="36195">
                <a:moveTo>
                  <a:pt x="2588513" y="5715"/>
                </a:moveTo>
                <a:lnTo>
                  <a:pt x="2496717" y="5715"/>
                </a:lnTo>
                <a:lnTo>
                  <a:pt x="2252659" y="9652"/>
                </a:lnTo>
                <a:lnTo>
                  <a:pt x="2151281" y="9906"/>
                </a:lnTo>
                <a:lnTo>
                  <a:pt x="4434337" y="9906"/>
                </a:lnTo>
                <a:lnTo>
                  <a:pt x="4388823" y="9525"/>
                </a:lnTo>
                <a:lnTo>
                  <a:pt x="4286419" y="6985"/>
                </a:lnTo>
                <a:lnTo>
                  <a:pt x="2978848" y="6985"/>
                </a:lnTo>
                <a:lnTo>
                  <a:pt x="2588513" y="5715"/>
                </a:lnTo>
                <a:close/>
              </a:path>
              <a:path w="5031105" h="36195">
                <a:moveTo>
                  <a:pt x="3948982" y="0"/>
                </a:moveTo>
                <a:lnTo>
                  <a:pt x="3915422" y="0"/>
                </a:lnTo>
                <a:lnTo>
                  <a:pt x="3064932" y="5080"/>
                </a:lnTo>
                <a:lnTo>
                  <a:pt x="3007384" y="6604"/>
                </a:lnTo>
                <a:lnTo>
                  <a:pt x="2978848" y="6985"/>
                </a:lnTo>
                <a:lnTo>
                  <a:pt x="4286419" y="6985"/>
                </a:lnTo>
                <a:lnTo>
                  <a:pt x="3982854" y="254"/>
                </a:lnTo>
                <a:lnTo>
                  <a:pt x="3948982" y="0"/>
                </a:lnTo>
                <a:close/>
              </a:path>
            </a:pathLst>
          </a:custGeom>
          <a:solidFill>
            <a:srgbClr val="7DB928"/>
          </a:solidFill>
        </p:spPr>
        <p:txBody>
          <a:bodyPr wrap="square" lIns="0" tIns="0" rIns="0" bIns="0" rtlCol="0"/>
          <a:lstStyle/>
          <a:p>
            <a:endParaRPr/>
          </a:p>
        </p:txBody>
      </p:sp>
      <p:sp>
        <p:nvSpPr>
          <p:cNvPr id="29" name="object 27">
            <a:extLst>
              <a:ext uri="{FF2B5EF4-FFF2-40B4-BE49-F238E27FC236}">
                <a16:creationId xmlns:a16="http://schemas.microsoft.com/office/drawing/2014/main" id="{CDBA0C68-9CBF-0C45-949D-D25D5E8D1ECA}"/>
              </a:ext>
            </a:extLst>
          </p:cNvPr>
          <p:cNvSpPr/>
          <p:nvPr/>
        </p:nvSpPr>
        <p:spPr>
          <a:xfrm>
            <a:off x="6443107" y="6324936"/>
            <a:ext cx="5031105" cy="36195"/>
          </a:xfrm>
          <a:custGeom>
            <a:avLst/>
            <a:gdLst/>
            <a:ahLst/>
            <a:cxnLst/>
            <a:rect l="l" t="t" r="r" b="b"/>
            <a:pathLst>
              <a:path w="5031105" h="36195">
                <a:moveTo>
                  <a:pt x="0" y="7111"/>
                </a:moveTo>
                <a:lnTo>
                  <a:pt x="44132" y="20065"/>
                </a:lnTo>
                <a:lnTo>
                  <a:pt x="101612" y="21335"/>
                </a:lnTo>
                <a:lnTo>
                  <a:pt x="105536" y="21462"/>
                </a:lnTo>
                <a:lnTo>
                  <a:pt x="147091" y="23367"/>
                </a:lnTo>
                <a:lnTo>
                  <a:pt x="618677" y="34924"/>
                </a:lnTo>
                <a:lnTo>
                  <a:pt x="723937" y="35686"/>
                </a:lnTo>
                <a:lnTo>
                  <a:pt x="829668" y="35940"/>
                </a:lnTo>
                <a:lnTo>
                  <a:pt x="863313" y="35940"/>
                </a:lnTo>
                <a:lnTo>
                  <a:pt x="876939" y="35686"/>
                </a:lnTo>
                <a:lnTo>
                  <a:pt x="897483" y="34797"/>
                </a:lnTo>
                <a:lnTo>
                  <a:pt x="901738" y="34543"/>
                </a:lnTo>
                <a:lnTo>
                  <a:pt x="923464" y="33908"/>
                </a:lnTo>
                <a:lnTo>
                  <a:pt x="950207" y="33527"/>
                </a:lnTo>
                <a:lnTo>
                  <a:pt x="1071130" y="29844"/>
                </a:lnTo>
                <a:lnTo>
                  <a:pt x="1255204" y="27939"/>
                </a:lnTo>
                <a:lnTo>
                  <a:pt x="1152919" y="27939"/>
                </a:lnTo>
                <a:lnTo>
                  <a:pt x="1142809" y="27304"/>
                </a:lnTo>
                <a:lnTo>
                  <a:pt x="1146058" y="25907"/>
                </a:lnTo>
                <a:lnTo>
                  <a:pt x="1158979" y="24510"/>
                </a:lnTo>
                <a:lnTo>
                  <a:pt x="1174191" y="23748"/>
                </a:lnTo>
                <a:lnTo>
                  <a:pt x="2453176" y="23748"/>
                </a:lnTo>
                <a:lnTo>
                  <a:pt x="2908230" y="22859"/>
                </a:lnTo>
                <a:lnTo>
                  <a:pt x="2991802" y="22732"/>
                </a:lnTo>
                <a:lnTo>
                  <a:pt x="3012921" y="22351"/>
                </a:lnTo>
                <a:lnTo>
                  <a:pt x="3054406" y="21081"/>
                </a:lnTo>
                <a:lnTo>
                  <a:pt x="3074797" y="20700"/>
                </a:lnTo>
                <a:lnTo>
                  <a:pt x="4920690" y="19811"/>
                </a:lnTo>
                <a:lnTo>
                  <a:pt x="4915408" y="19557"/>
                </a:lnTo>
                <a:lnTo>
                  <a:pt x="4902425" y="19176"/>
                </a:lnTo>
                <a:lnTo>
                  <a:pt x="649844" y="19176"/>
                </a:lnTo>
                <a:lnTo>
                  <a:pt x="367439" y="14223"/>
                </a:lnTo>
                <a:lnTo>
                  <a:pt x="29463" y="14223"/>
                </a:lnTo>
                <a:lnTo>
                  <a:pt x="21640" y="14096"/>
                </a:lnTo>
                <a:lnTo>
                  <a:pt x="11798" y="12699"/>
                </a:lnTo>
                <a:lnTo>
                  <a:pt x="8724" y="12064"/>
                </a:lnTo>
                <a:lnTo>
                  <a:pt x="3225" y="9778"/>
                </a:lnTo>
                <a:lnTo>
                  <a:pt x="1346" y="8000"/>
                </a:lnTo>
                <a:lnTo>
                  <a:pt x="660" y="7619"/>
                </a:lnTo>
                <a:lnTo>
                  <a:pt x="0" y="7111"/>
                </a:lnTo>
                <a:close/>
              </a:path>
              <a:path w="5031105" h="36195">
                <a:moveTo>
                  <a:pt x="4920690" y="19811"/>
                </a:moveTo>
                <a:lnTo>
                  <a:pt x="3891729" y="19811"/>
                </a:lnTo>
                <a:lnTo>
                  <a:pt x="3971658" y="20319"/>
                </a:lnTo>
                <a:lnTo>
                  <a:pt x="4348977" y="30225"/>
                </a:lnTo>
                <a:lnTo>
                  <a:pt x="4398560" y="30987"/>
                </a:lnTo>
                <a:lnTo>
                  <a:pt x="4408500" y="30987"/>
                </a:lnTo>
                <a:lnTo>
                  <a:pt x="4418354" y="31114"/>
                </a:lnTo>
                <a:lnTo>
                  <a:pt x="4428048" y="31114"/>
                </a:lnTo>
                <a:lnTo>
                  <a:pt x="4447425" y="31368"/>
                </a:lnTo>
                <a:lnTo>
                  <a:pt x="4506163" y="32892"/>
                </a:lnTo>
                <a:lnTo>
                  <a:pt x="4925894" y="34543"/>
                </a:lnTo>
                <a:lnTo>
                  <a:pt x="4977218" y="34416"/>
                </a:lnTo>
                <a:lnTo>
                  <a:pt x="5020696" y="33273"/>
                </a:lnTo>
                <a:lnTo>
                  <a:pt x="5030764" y="30606"/>
                </a:lnTo>
                <a:lnTo>
                  <a:pt x="5016346" y="27431"/>
                </a:lnTo>
                <a:lnTo>
                  <a:pt x="4986364" y="24002"/>
                </a:lnTo>
                <a:lnTo>
                  <a:pt x="4949744" y="21208"/>
                </a:lnTo>
                <a:lnTo>
                  <a:pt x="4920690" y="19811"/>
                </a:lnTo>
                <a:close/>
              </a:path>
              <a:path w="5031105" h="36195">
                <a:moveTo>
                  <a:pt x="2337940" y="26415"/>
                </a:moveTo>
                <a:lnTo>
                  <a:pt x="1828863" y="26415"/>
                </a:lnTo>
                <a:lnTo>
                  <a:pt x="2095237" y="28701"/>
                </a:lnTo>
                <a:lnTo>
                  <a:pt x="2148078" y="28701"/>
                </a:lnTo>
                <a:lnTo>
                  <a:pt x="2276369" y="27812"/>
                </a:lnTo>
                <a:lnTo>
                  <a:pt x="2337940" y="26415"/>
                </a:lnTo>
                <a:close/>
              </a:path>
              <a:path w="5031105" h="36195">
                <a:moveTo>
                  <a:pt x="2453176" y="23748"/>
                </a:moveTo>
                <a:lnTo>
                  <a:pt x="1174191" y="23748"/>
                </a:lnTo>
                <a:lnTo>
                  <a:pt x="1184313" y="24383"/>
                </a:lnTo>
                <a:lnTo>
                  <a:pt x="1181046" y="25780"/>
                </a:lnTo>
                <a:lnTo>
                  <a:pt x="1168123" y="27177"/>
                </a:lnTo>
                <a:lnTo>
                  <a:pt x="1152919" y="27939"/>
                </a:lnTo>
                <a:lnTo>
                  <a:pt x="1255204" y="27939"/>
                </a:lnTo>
                <a:lnTo>
                  <a:pt x="1802046" y="26542"/>
                </a:lnTo>
                <a:lnTo>
                  <a:pt x="2337940" y="26415"/>
                </a:lnTo>
                <a:lnTo>
                  <a:pt x="2453176" y="23748"/>
                </a:lnTo>
                <a:close/>
              </a:path>
              <a:path w="5031105" h="36195">
                <a:moveTo>
                  <a:pt x="1802046" y="26542"/>
                </a:moveTo>
                <a:lnTo>
                  <a:pt x="1613042" y="26542"/>
                </a:lnTo>
                <a:lnTo>
                  <a:pt x="1721167" y="26923"/>
                </a:lnTo>
                <a:lnTo>
                  <a:pt x="1748248" y="26923"/>
                </a:lnTo>
                <a:lnTo>
                  <a:pt x="1802046" y="26542"/>
                </a:lnTo>
                <a:close/>
              </a:path>
              <a:path w="5031105" h="36195">
                <a:moveTo>
                  <a:pt x="2908230" y="22859"/>
                </a:moveTo>
                <a:lnTo>
                  <a:pt x="2584598" y="22859"/>
                </a:lnTo>
                <a:lnTo>
                  <a:pt x="2728844" y="23113"/>
                </a:lnTo>
                <a:lnTo>
                  <a:pt x="2776798" y="23113"/>
                </a:lnTo>
                <a:lnTo>
                  <a:pt x="2908230" y="22859"/>
                </a:lnTo>
                <a:close/>
              </a:path>
              <a:path w="5031105" h="36195">
                <a:moveTo>
                  <a:pt x="1891715" y="8762"/>
                </a:moveTo>
                <a:lnTo>
                  <a:pt x="1834578" y="8762"/>
                </a:lnTo>
                <a:lnTo>
                  <a:pt x="1437579" y="11302"/>
                </a:lnTo>
                <a:lnTo>
                  <a:pt x="1098510" y="11937"/>
                </a:lnTo>
                <a:lnTo>
                  <a:pt x="1013690" y="13715"/>
                </a:lnTo>
                <a:lnTo>
                  <a:pt x="957656" y="15874"/>
                </a:lnTo>
                <a:lnTo>
                  <a:pt x="915476" y="16636"/>
                </a:lnTo>
                <a:lnTo>
                  <a:pt x="908283" y="16890"/>
                </a:lnTo>
                <a:lnTo>
                  <a:pt x="887082" y="18033"/>
                </a:lnTo>
                <a:lnTo>
                  <a:pt x="873467" y="18541"/>
                </a:lnTo>
                <a:lnTo>
                  <a:pt x="859727" y="18795"/>
                </a:lnTo>
                <a:lnTo>
                  <a:pt x="705677" y="19176"/>
                </a:lnTo>
                <a:lnTo>
                  <a:pt x="4902425" y="19176"/>
                </a:lnTo>
                <a:lnTo>
                  <a:pt x="4625975" y="13461"/>
                </a:lnTo>
                <a:lnTo>
                  <a:pt x="4516580" y="12191"/>
                </a:lnTo>
                <a:lnTo>
                  <a:pt x="4443568" y="10032"/>
                </a:lnTo>
                <a:lnTo>
                  <a:pt x="4434337" y="9905"/>
                </a:lnTo>
                <a:lnTo>
                  <a:pt x="2151281" y="9905"/>
                </a:lnTo>
                <a:lnTo>
                  <a:pt x="1891715" y="8762"/>
                </a:lnTo>
                <a:close/>
              </a:path>
              <a:path w="5031105" h="36195">
                <a:moveTo>
                  <a:pt x="106493" y="12191"/>
                </a:moveTo>
                <a:lnTo>
                  <a:pt x="99021" y="12318"/>
                </a:lnTo>
                <a:lnTo>
                  <a:pt x="52607" y="14096"/>
                </a:lnTo>
                <a:lnTo>
                  <a:pt x="38455" y="14223"/>
                </a:lnTo>
                <a:lnTo>
                  <a:pt x="367439" y="14223"/>
                </a:lnTo>
                <a:lnTo>
                  <a:pt x="247225" y="12699"/>
                </a:lnTo>
                <a:lnTo>
                  <a:pt x="148437" y="12699"/>
                </a:lnTo>
                <a:lnTo>
                  <a:pt x="106493" y="12191"/>
                </a:lnTo>
                <a:close/>
              </a:path>
              <a:path w="5031105" h="36195">
                <a:moveTo>
                  <a:pt x="197803" y="12572"/>
                </a:moveTo>
                <a:lnTo>
                  <a:pt x="148437" y="12699"/>
                </a:lnTo>
                <a:lnTo>
                  <a:pt x="247225" y="12699"/>
                </a:lnTo>
                <a:lnTo>
                  <a:pt x="197803" y="12572"/>
                </a:lnTo>
                <a:close/>
              </a:path>
              <a:path w="5031105" h="36195">
                <a:moveTo>
                  <a:pt x="2588513" y="5714"/>
                </a:moveTo>
                <a:lnTo>
                  <a:pt x="2496717" y="5714"/>
                </a:lnTo>
                <a:lnTo>
                  <a:pt x="2252659" y="9651"/>
                </a:lnTo>
                <a:lnTo>
                  <a:pt x="2151281" y="9905"/>
                </a:lnTo>
                <a:lnTo>
                  <a:pt x="4434337" y="9905"/>
                </a:lnTo>
                <a:lnTo>
                  <a:pt x="4388823" y="9524"/>
                </a:lnTo>
                <a:lnTo>
                  <a:pt x="4286419" y="6984"/>
                </a:lnTo>
                <a:lnTo>
                  <a:pt x="2978848" y="6984"/>
                </a:lnTo>
                <a:lnTo>
                  <a:pt x="2588513" y="5714"/>
                </a:lnTo>
                <a:close/>
              </a:path>
              <a:path w="5031105" h="36195">
                <a:moveTo>
                  <a:pt x="3948982" y="0"/>
                </a:moveTo>
                <a:lnTo>
                  <a:pt x="3915422" y="0"/>
                </a:lnTo>
                <a:lnTo>
                  <a:pt x="3064932" y="5079"/>
                </a:lnTo>
                <a:lnTo>
                  <a:pt x="3007384" y="6603"/>
                </a:lnTo>
                <a:lnTo>
                  <a:pt x="2978848" y="6984"/>
                </a:lnTo>
                <a:lnTo>
                  <a:pt x="4286419" y="6984"/>
                </a:lnTo>
                <a:lnTo>
                  <a:pt x="3982854" y="253"/>
                </a:lnTo>
                <a:lnTo>
                  <a:pt x="3948982" y="0"/>
                </a:lnTo>
                <a:close/>
              </a:path>
            </a:pathLst>
          </a:custGeom>
          <a:solidFill>
            <a:srgbClr val="7DB928"/>
          </a:solidFill>
        </p:spPr>
        <p:txBody>
          <a:bodyPr wrap="square" lIns="0" tIns="0" rIns="0" bIns="0" rtlCol="0"/>
          <a:lstStyle/>
          <a:p>
            <a:endParaRPr/>
          </a:p>
        </p:txBody>
      </p:sp>
      <p:sp>
        <p:nvSpPr>
          <p:cNvPr id="30" name="object 28">
            <a:extLst>
              <a:ext uri="{FF2B5EF4-FFF2-40B4-BE49-F238E27FC236}">
                <a16:creationId xmlns:a16="http://schemas.microsoft.com/office/drawing/2014/main" id="{F21FC56F-7EE1-4949-9009-AD09A99FCC12}"/>
              </a:ext>
            </a:extLst>
          </p:cNvPr>
          <p:cNvSpPr/>
          <p:nvPr/>
        </p:nvSpPr>
        <p:spPr>
          <a:xfrm>
            <a:off x="11451933" y="5437776"/>
            <a:ext cx="83185" cy="886460"/>
          </a:xfrm>
          <a:custGeom>
            <a:avLst/>
            <a:gdLst/>
            <a:ahLst/>
            <a:cxnLst/>
            <a:rect l="l" t="t" r="r" b="b"/>
            <a:pathLst>
              <a:path w="83184" h="886460">
                <a:moveTo>
                  <a:pt x="56495" y="0"/>
                </a:moveTo>
                <a:lnTo>
                  <a:pt x="58082" y="2705"/>
                </a:lnTo>
                <a:lnTo>
                  <a:pt x="58527" y="5981"/>
                </a:lnTo>
                <a:lnTo>
                  <a:pt x="59593" y="12738"/>
                </a:lnTo>
                <a:lnTo>
                  <a:pt x="54412" y="20180"/>
                </a:lnTo>
                <a:lnTo>
                  <a:pt x="53701" y="25641"/>
                </a:lnTo>
                <a:lnTo>
                  <a:pt x="53383" y="27749"/>
                </a:lnTo>
                <a:lnTo>
                  <a:pt x="53015" y="29883"/>
                </a:lnTo>
                <a:lnTo>
                  <a:pt x="53002" y="32296"/>
                </a:lnTo>
                <a:lnTo>
                  <a:pt x="53218" y="38722"/>
                </a:lnTo>
                <a:lnTo>
                  <a:pt x="53269" y="42824"/>
                </a:lnTo>
                <a:lnTo>
                  <a:pt x="53129" y="46939"/>
                </a:lnTo>
                <a:lnTo>
                  <a:pt x="52507" y="57396"/>
                </a:lnTo>
                <a:lnTo>
                  <a:pt x="52091" y="63746"/>
                </a:lnTo>
                <a:lnTo>
                  <a:pt x="51727" y="70178"/>
                </a:lnTo>
                <a:lnTo>
                  <a:pt x="51504" y="76707"/>
                </a:lnTo>
                <a:lnTo>
                  <a:pt x="51491" y="85547"/>
                </a:lnTo>
                <a:lnTo>
                  <a:pt x="51846" y="90055"/>
                </a:lnTo>
                <a:lnTo>
                  <a:pt x="52621" y="98374"/>
                </a:lnTo>
                <a:lnTo>
                  <a:pt x="52862" y="102603"/>
                </a:lnTo>
                <a:lnTo>
                  <a:pt x="53052" y="106946"/>
                </a:lnTo>
                <a:lnTo>
                  <a:pt x="53093" y="121201"/>
                </a:lnTo>
                <a:lnTo>
                  <a:pt x="52457" y="139816"/>
                </a:lnTo>
                <a:lnTo>
                  <a:pt x="52204" y="149301"/>
                </a:lnTo>
                <a:lnTo>
                  <a:pt x="53169" y="189342"/>
                </a:lnTo>
                <a:lnTo>
                  <a:pt x="55695" y="223875"/>
                </a:lnTo>
                <a:lnTo>
                  <a:pt x="57271" y="244207"/>
                </a:lnTo>
                <a:lnTo>
                  <a:pt x="59591" y="284799"/>
                </a:lnTo>
                <a:lnTo>
                  <a:pt x="60898" y="325334"/>
                </a:lnTo>
                <a:lnTo>
                  <a:pt x="61038" y="334606"/>
                </a:lnTo>
                <a:lnTo>
                  <a:pt x="61029" y="345516"/>
                </a:lnTo>
                <a:lnTo>
                  <a:pt x="56647" y="385495"/>
                </a:lnTo>
                <a:lnTo>
                  <a:pt x="53277" y="405569"/>
                </a:lnTo>
                <a:lnTo>
                  <a:pt x="51620" y="415647"/>
                </a:lnTo>
                <a:lnTo>
                  <a:pt x="50107" y="425767"/>
                </a:lnTo>
                <a:lnTo>
                  <a:pt x="44836" y="465950"/>
                </a:lnTo>
                <a:lnTo>
                  <a:pt x="41964" y="485986"/>
                </a:lnTo>
                <a:lnTo>
                  <a:pt x="36558" y="526129"/>
                </a:lnTo>
                <a:lnTo>
                  <a:pt x="32935" y="566466"/>
                </a:lnTo>
                <a:lnTo>
                  <a:pt x="32080" y="586663"/>
                </a:lnTo>
                <a:lnTo>
                  <a:pt x="31623" y="596380"/>
                </a:lnTo>
                <a:lnTo>
                  <a:pt x="26226" y="645395"/>
                </a:lnTo>
                <a:lnTo>
                  <a:pt x="19470" y="684537"/>
                </a:lnTo>
                <a:lnTo>
                  <a:pt x="15766" y="704113"/>
                </a:lnTo>
                <a:lnTo>
                  <a:pt x="8578" y="743326"/>
                </a:lnTo>
                <a:lnTo>
                  <a:pt x="2853" y="782729"/>
                </a:lnTo>
                <a:lnTo>
                  <a:pt x="0" y="822185"/>
                </a:lnTo>
                <a:lnTo>
                  <a:pt x="1427" y="861555"/>
                </a:lnTo>
                <a:lnTo>
                  <a:pt x="2523" y="870296"/>
                </a:lnTo>
                <a:lnTo>
                  <a:pt x="4936" y="880840"/>
                </a:lnTo>
                <a:lnTo>
                  <a:pt x="8439" y="886326"/>
                </a:lnTo>
                <a:lnTo>
                  <a:pt x="12807" y="879894"/>
                </a:lnTo>
                <a:lnTo>
                  <a:pt x="18522" y="841730"/>
                </a:lnTo>
                <a:lnTo>
                  <a:pt x="20884" y="811809"/>
                </a:lnTo>
                <a:lnTo>
                  <a:pt x="26225" y="775779"/>
                </a:lnTo>
                <a:lnTo>
                  <a:pt x="33644" y="739027"/>
                </a:lnTo>
                <a:lnTo>
                  <a:pt x="41040" y="701543"/>
                </a:lnTo>
                <a:lnTo>
                  <a:pt x="42708" y="689444"/>
                </a:lnTo>
                <a:lnTo>
                  <a:pt x="38613" y="689444"/>
                </a:lnTo>
                <a:lnTo>
                  <a:pt x="35489" y="682028"/>
                </a:lnTo>
                <a:lnTo>
                  <a:pt x="40848" y="680339"/>
                </a:lnTo>
                <a:lnTo>
                  <a:pt x="43963" y="680339"/>
                </a:lnTo>
                <a:lnTo>
                  <a:pt x="46309" y="663321"/>
                </a:lnTo>
                <a:lnTo>
                  <a:pt x="48401" y="644160"/>
                </a:lnTo>
                <a:lnTo>
                  <a:pt x="53537" y="605867"/>
                </a:lnTo>
                <a:lnTo>
                  <a:pt x="55718" y="586562"/>
                </a:lnTo>
                <a:lnTo>
                  <a:pt x="57703" y="567843"/>
                </a:lnTo>
                <a:lnTo>
                  <a:pt x="60147" y="549213"/>
                </a:lnTo>
                <a:lnTo>
                  <a:pt x="62671" y="530708"/>
                </a:lnTo>
                <a:lnTo>
                  <a:pt x="64902" y="512267"/>
                </a:lnTo>
                <a:lnTo>
                  <a:pt x="71379" y="452628"/>
                </a:lnTo>
                <a:lnTo>
                  <a:pt x="74249" y="423151"/>
                </a:lnTo>
                <a:lnTo>
                  <a:pt x="80298" y="379221"/>
                </a:lnTo>
                <a:lnTo>
                  <a:pt x="81993" y="364345"/>
                </a:lnTo>
                <a:lnTo>
                  <a:pt x="83045" y="349433"/>
                </a:lnTo>
                <a:lnTo>
                  <a:pt x="83152" y="334606"/>
                </a:lnTo>
                <a:lnTo>
                  <a:pt x="82276" y="276644"/>
                </a:lnTo>
                <a:lnTo>
                  <a:pt x="81942" y="247956"/>
                </a:lnTo>
                <a:lnTo>
                  <a:pt x="81754" y="223875"/>
                </a:lnTo>
                <a:lnTo>
                  <a:pt x="81717" y="163156"/>
                </a:lnTo>
                <a:lnTo>
                  <a:pt x="82205" y="149301"/>
                </a:lnTo>
                <a:lnTo>
                  <a:pt x="82825" y="135318"/>
                </a:lnTo>
                <a:lnTo>
                  <a:pt x="83163" y="121201"/>
                </a:lnTo>
                <a:lnTo>
                  <a:pt x="82809" y="106946"/>
                </a:lnTo>
                <a:lnTo>
                  <a:pt x="82492" y="102171"/>
                </a:lnTo>
                <a:lnTo>
                  <a:pt x="82098" y="97383"/>
                </a:lnTo>
                <a:lnTo>
                  <a:pt x="81310" y="92570"/>
                </a:lnTo>
                <a:lnTo>
                  <a:pt x="80599" y="87972"/>
                </a:lnTo>
                <a:lnTo>
                  <a:pt x="80091" y="83845"/>
                </a:lnTo>
                <a:lnTo>
                  <a:pt x="79761" y="79349"/>
                </a:lnTo>
                <a:lnTo>
                  <a:pt x="78364" y="52006"/>
                </a:lnTo>
                <a:lnTo>
                  <a:pt x="77996" y="46634"/>
                </a:lnTo>
                <a:lnTo>
                  <a:pt x="77323" y="39369"/>
                </a:lnTo>
                <a:lnTo>
                  <a:pt x="75545" y="31927"/>
                </a:lnTo>
                <a:lnTo>
                  <a:pt x="74414" y="27393"/>
                </a:lnTo>
                <a:lnTo>
                  <a:pt x="75214" y="19418"/>
                </a:lnTo>
                <a:lnTo>
                  <a:pt x="72814" y="12534"/>
                </a:lnTo>
                <a:lnTo>
                  <a:pt x="71620" y="8889"/>
                </a:lnTo>
                <a:lnTo>
                  <a:pt x="69322" y="5651"/>
                </a:lnTo>
                <a:lnTo>
                  <a:pt x="66680" y="3479"/>
                </a:lnTo>
                <a:lnTo>
                  <a:pt x="63899" y="1244"/>
                </a:lnTo>
                <a:lnTo>
                  <a:pt x="61194" y="304"/>
                </a:lnTo>
                <a:lnTo>
                  <a:pt x="59670" y="190"/>
                </a:lnTo>
                <a:lnTo>
                  <a:pt x="56495" y="0"/>
                </a:lnTo>
                <a:close/>
              </a:path>
              <a:path w="83184" h="886460">
                <a:moveTo>
                  <a:pt x="42891" y="688116"/>
                </a:moveTo>
                <a:lnTo>
                  <a:pt x="38613" y="689444"/>
                </a:lnTo>
                <a:lnTo>
                  <a:pt x="42708" y="689444"/>
                </a:lnTo>
                <a:lnTo>
                  <a:pt x="42891" y="688116"/>
                </a:lnTo>
                <a:close/>
              </a:path>
              <a:path w="83184" h="886460">
                <a:moveTo>
                  <a:pt x="43193" y="685924"/>
                </a:moveTo>
                <a:lnTo>
                  <a:pt x="42891" y="688116"/>
                </a:lnTo>
                <a:lnTo>
                  <a:pt x="43972" y="687781"/>
                </a:lnTo>
                <a:lnTo>
                  <a:pt x="43193" y="685924"/>
                </a:lnTo>
                <a:close/>
              </a:path>
              <a:path w="83184" h="886460">
                <a:moveTo>
                  <a:pt x="43963" y="680339"/>
                </a:moveTo>
                <a:lnTo>
                  <a:pt x="40848" y="680339"/>
                </a:lnTo>
                <a:lnTo>
                  <a:pt x="43193" y="685924"/>
                </a:lnTo>
                <a:lnTo>
                  <a:pt x="43963" y="680339"/>
                </a:lnTo>
                <a:close/>
              </a:path>
            </a:pathLst>
          </a:custGeom>
          <a:solidFill>
            <a:srgbClr val="7DB928"/>
          </a:solidFill>
        </p:spPr>
        <p:txBody>
          <a:bodyPr wrap="square" lIns="0" tIns="0" rIns="0" bIns="0" rtlCol="0"/>
          <a:lstStyle/>
          <a:p>
            <a:endParaRPr/>
          </a:p>
        </p:txBody>
      </p:sp>
      <p:sp>
        <p:nvSpPr>
          <p:cNvPr id="31" name="object 29">
            <a:extLst>
              <a:ext uri="{FF2B5EF4-FFF2-40B4-BE49-F238E27FC236}">
                <a16:creationId xmlns:a16="http://schemas.microsoft.com/office/drawing/2014/main" id="{CB029842-F397-DA46-A5C2-B12D99708251}"/>
              </a:ext>
            </a:extLst>
          </p:cNvPr>
          <p:cNvSpPr/>
          <p:nvPr/>
        </p:nvSpPr>
        <p:spPr>
          <a:xfrm>
            <a:off x="8400658" y="388662"/>
            <a:ext cx="3371850" cy="1397000"/>
          </a:xfrm>
          <a:custGeom>
            <a:avLst/>
            <a:gdLst/>
            <a:ahLst/>
            <a:cxnLst/>
            <a:rect l="l" t="t" r="r" b="b"/>
            <a:pathLst>
              <a:path w="3371850" h="1397000">
                <a:moveTo>
                  <a:pt x="2615291" y="1384299"/>
                </a:moveTo>
                <a:lnTo>
                  <a:pt x="1545659" y="1384299"/>
                </a:lnTo>
                <a:lnTo>
                  <a:pt x="1596454" y="1396999"/>
                </a:lnTo>
                <a:lnTo>
                  <a:pt x="2412043" y="1396999"/>
                </a:lnTo>
                <a:lnTo>
                  <a:pt x="2615291" y="1384299"/>
                </a:lnTo>
                <a:close/>
              </a:path>
              <a:path w="3371850" h="1397000">
                <a:moveTo>
                  <a:pt x="1737872" y="1371599"/>
                </a:moveTo>
                <a:lnTo>
                  <a:pt x="1040728" y="1371599"/>
                </a:lnTo>
                <a:lnTo>
                  <a:pt x="1059510" y="1384299"/>
                </a:lnTo>
                <a:lnTo>
                  <a:pt x="1788013" y="1384299"/>
                </a:lnTo>
                <a:lnTo>
                  <a:pt x="1737872" y="1371599"/>
                </a:lnTo>
                <a:close/>
              </a:path>
              <a:path w="3371850" h="1397000">
                <a:moveTo>
                  <a:pt x="3254264" y="1346778"/>
                </a:moveTo>
                <a:lnTo>
                  <a:pt x="2038870" y="1384299"/>
                </a:lnTo>
                <a:lnTo>
                  <a:pt x="2869127" y="1384299"/>
                </a:lnTo>
                <a:lnTo>
                  <a:pt x="3173379" y="1371599"/>
                </a:lnTo>
                <a:lnTo>
                  <a:pt x="3284219" y="1371599"/>
                </a:lnTo>
                <a:lnTo>
                  <a:pt x="3285870" y="1358899"/>
                </a:lnTo>
                <a:lnTo>
                  <a:pt x="3252076" y="1358899"/>
                </a:lnTo>
                <a:lnTo>
                  <a:pt x="3254264" y="1346778"/>
                </a:lnTo>
                <a:close/>
              </a:path>
              <a:path w="3371850" h="1397000">
                <a:moveTo>
                  <a:pt x="624609" y="1358899"/>
                </a:moveTo>
                <a:lnTo>
                  <a:pt x="111869" y="1358899"/>
                </a:lnTo>
                <a:lnTo>
                  <a:pt x="162938" y="1371599"/>
                </a:lnTo>
                <a:lnTo>
                  <a:pt x="570845" y="1371599"/>
                </a:lnTo>
                <a:lnTo>
                  <a:pt x="624609" y="1358899"/>
                </a:lnTo>
                <a:close/>
              </a:path>
              <a:path w="3371850" h="1397000">
                <a:moveTo>
                  <a:pt x="1487179" y="1358899"/>
                </a:moveTo>
                <a:lnTo>
                  <a:pt x="871334" y="1358899"/>
                </a:lnTo>
                <a:lnTo>
                  <a:pt x="928092" y="1371599"/>
                </a:lnTo>
                <a:lnTo>
                  <a:pt x="1512422" y="1371599"/>
                </a:lnTo>
                <a:lnTo>
                  <a:pt x="1487179" y="1358899"/>
                </a:lnTo>
                <a:close/>
              </a:path>
              <a:path w="3371850" h="1397000">
                <a:moveTo>
                  <a:pt x="24866" y="152399"/>
                </a:moveTo>
                <a:lnTo>
                  <a:pt x="17525" y="152399"/>
                </a:lnTo>
                <a:lnTo>
                  <a:pt x="19358" y="165099"/>
                </a:lnTo>
                <a:lnTo>
                  <a:pt x="20634" y="177799"/>
                </a:lnTo>
                <a:lnTo>
                  <a:pt x="21819" y="203199"/>
                </a:lnTo>
                <a:lnTo>
                  <a:pt x="23380" y="215899"/>
                </a:lnTo>
                <a:lnTo>
                  <a:pt x="26403" y="292099"/>
                </a:lnTo>
                <a:lnTo>
                  <a:pt x="27508" y="342899"/>
                </a:lnTo>
                <a:lnTo>
                  <a:pt x="26637" y="393699"/>
                </a:lnTo>
                <a:lnTo>
                  <a:pt x="24218" y="444499"/>
                </a:lnTo>
                <a:lnTo>
                  <a:pt x="20680" y="495299"/>
                </a:lnTo>
                <a:lnTo>
                  <a:pt x="16454" y="558799"/>
                </a:lnTo>
                <a:lnTo>
                  <a:pt x="11967" y="609599"/>
                </a:lnTo>
                <a:lnTo>
                  <a:pt x="7649" y="660399"/>
                </a:lnTo>
                <a:lnTo>
                  <a:pt x="3929" y="711199"/>
                </a:lnTo>
                <a:lnTo>
                  <a:pt x="1236" y="761999"/>
                </a:lnTo>
                <a:lnTo>
                  <a:pt x="0" y="825499"/>
                </a:lnTo>
                <a:lnTo>
                  <a:pt x="972" y="876299"/>
                </a:lnTo>
                <a:lnTo>
                  <a:pt x="4555" y="927099"/>
                </a:lnTo>
                <a:lnTo>
                  <a:pt x="9806" y="977899"/>
                </a:lnTo>
                <a:lnTo>
                  <a:pt x="15781" y="1028699"/>
                </a:lnTo>
                <a:lnTo>
                  <a:pt x="21539" y="1079499"/>
                </a:lnTo>
                <a:lnTo>
                  <a:pt x="24601" y="1117599"/>
                </a:lnTo>
                <a:lnTo>
                  <a:pt x="26990" y="1155699"/>
                </a:lnTo>
                <a:lnTo>
                  <a:pt x="28549" y="1206499"/>
                </a:lnTo>
                <a:lnTo>
                  <a:pt x="28620" y="1244599"/>
                </a:lnTo>
                <a:lnTo>
                  <a:pt x="29806" y="1282699"/>
                </a:lnTo>
                <a:lnTo>
                  <a:pt x="33545" y="1308099"/>
                </a:lnTo>
                <a:lnTo>
                  <a:pt x="41211" y="1346199"/>
                </a:lnTo>
                <a:lnTo>
                  <a:pt x="44488" y="1358899"/>
                </a:lnTo>
                <a:lnTo>
                  <a:pt x="1042606" y="1358899"/>
                </a:lnTo>
                <a:lnTo>
                  <a:pt x="993032" y="1346199"/>
                </a:lnTo>
                <a:lnTo>
                  <a:pt x="83235" y="1346199"/>
                </a:lnTo>
                <a:lnTo>
                  <a:pt x="67398" y="1333499"/>
                </a:lnTo>
                <a:lnTo>
                  <a:pt x="81196" y="1333499"/>
                </a:lnTo>
                <a:lnTo>
                  <a:pt x="77118" y="1308099"/>
                </a:lnTo>
                <a:lnTo>
                  <a:pt x="73661" y="1282699"/>
                </a:lnTo>
                <a:lnTo>
                  <a:pt x="72150" y="1257299"/>
                </a:lnTo>
                <a:lnTo>
                  <a:pt x="71869" y="1231899"/>
                </a:lnTo>
                <a:lnTo>
                  <a:pt x="71937" y="1219199"/>
                </a:lnTo>
                <a:lnTo>
                  <a:pt x="71994" y="1193799"/>
                </a:lnTo>
                <a:lnTo>
                  <a:pt x="70699" y="1155699"/>
                </a:lnTo>
                <a:lnTo>
                  <a:pt x="63930" y="1079499"/>
                </a:lnTo>
                <a:lnTo>
                  <a:pt x="57918" y="1015999"/>
                </a:lnTo>
                <a:lnTo>
                  <a:pt x="51820" y="965199"/>
                </a:lnTo>
                <a:lnTo>
                  <a:pt x="46570" y="914399"/>
                </a:lnTo>
                <a:lnTo>
                  <a:pt x="43058" y="863599"/>
                </a:lnTo>
                <a:lnTo>
                  <a:pt x="41892" y="812799"/>
                </a:lnTo>
                <a:lnTo>
                  <a:pt x="42586" y="761999"/>
                </a:lnTo>
                <a:lnTo>
                  <a:pt x="44653" y="711199"/>
                </a:lnTo>
                <a:lnTo>
                  <a:pt x="57124" y="507999"/>
                </a:lnTo>
                <a:lnTo>
                  <a:pt x="58696" y="469899"/>
                </a:lnTo>
                <a:lnTo>
                  <a:pt x="60053" y="431799"/>
                </a:lnTo>
                <a:lnTo>
                  <a:pt x="60755" y="393699"/>
                </a:lnTo>
                <a:lnTo>
                  <a:pt x="60363" y="355599"/>
                </a:lnTo>
                <a:lnTo>
                  <a:pt x="58631" y="317499"/>
                </a:lnTo>
                <a:lnTo>
                  <a:pt x="55338" y="279399"/>
                </a:lnTo>
                <a:lnTo>
                  <a:pt x="50681" y="241299"/>
                </a:lnTo>
                <a:lnTo>
                  <a:pt x="44856" y="203199"/>
                </a:lnTo>
                <a:lnTo>
                  <a:pt x="38417" y="177799"/>
                </a:lnTo>
                <a:lnTo>
                  <a:pt x="37693" y="177799"/>
                </a:lnTo>
                <a:lnTo>
                  <a:pt x="36944" y="165099"/>
                </a:lnTo>
                <a:lnTo>
                  <a:pt x="31165" y="165099"/>
                </a:lnTo>
                <a:lnTo>
                  <a:pt x="24866" y="152399"/>
                </a:lnTo>
                <a:close/>
              </a:path>
              <a:path w="3371850" h="1397000">
                <a:moveTo>
                  <a:pt x="3273005" y="1346199"/>
                </a:moveTo>
                <a:lnTo>
                  <a:pt x="3254264" y="1346778"/>
                </a:lnTo>
                <a:lnTo>
                  <a:pt x="3252076" y="1358899"/>
                </a:lnTo>
                <a:lnTo>
                  <a:pt x="3273005" y="1346199"/>
                </a:lnTo>
                <a:close/>
              </a:path>
              <a:path w="3371850" h="1397000">
                <a:moveTo>
                  <a:pt x="3288079" y="1346199"/>
                </a:moveTo>
                <a:lnTo>
                  <a:pt x="3273005" y="1346199"/>
                </a:lnTo>
                <a:lnTo>
                  <a:pt x="3252076" y="1358899"/>
                </a:lnTo>
                <a:lnTo>
                  <a:pt x="3285870" y="1358899"/>
                </a:lnTo>
                <a:lnTo>
                  <a:pt x="3288079" y="1346199"/>
                </a:lnTo>
                <a:close/>
              </a:path>
              <a:path w="3371850" h="1397000">
                <a:moveTo>
                  <a:pt x="3345556" y="50799"/>
                </a:moveTo>
                <a:lnTo>
                  <a:pt x="3310369" y="50799"/>
                </a:lnTo>
                <a:lnTo>
                  <a:pt x="3320542" y="76199"/>
                </a:lnTo>
                <a:lnTo>
                  <a:pt x="3327712" y="88899"/>
                </a:lnTo>
                <a:lnTo>
                  <a:pt x="3332484" y="101599"/>
                </a:lnTo>
                <a:lnTo>
                  <a:pt x="3335464" y="126999"/>
                </a:lnTo>
                <a:lnTo>
                  <a:pt x="3337358" y="165099"/>
                </a:lnTo>
                <a:lnTo>
                  <a:pt x="3335950" y="203199"/>
                </a:lnTo>
                <a:lnTo>
                  <a:pt x="3332860" y="228599"/>
                </a:lnTo>
                <a:lnTo>
                  <a:pt x="3317252" y="419099"/>
                </a:lnTo>
                <a:lnTo>
                  <a:pt x="3313214" y="469899"/>
                </a:lnTo>
                <a:lnTo>
                  <a:pt x="3309263" y="520699"/>
                </a:lnTo>
                <a:lnTo>
                  <a:pt x="3305416" y="571499"/>
                </a:lnTo>
                <a:lnTo>
                  <a:pt x="3301687" y="609599"/>
                </a:lnTo>
                <a:lnTo>
                  <a:pt x="3298092" y="660399"/>
                </a:lnTo>
                <a:lnTo>
                  <a:pt x="3294646" y="711199"/>
                </a:lnTo>
                <a:lnTo>
                  <a:pt x="3290689" y="761999"/>
                </a:lnTo>
                <a:lnTo>
                  <a:pt x="3285531" y="800099"/>
                </a:lnTo>
                <a:lnTo>
                  <a:pt x="3279626" y="850899"/>
                </a:lnTo>
                <a:lnTo>
                  <a:pt x="3273429" y="901699"/>
                </a:lnTo>
                <a:lnTo>
                  <a:pt x="3267394" y="939799"/>
                </a:lnTo>
                <a:lnTo>
                  <a:pt x="3261975" y="990599"/>
                </a:lnTo>
                <a:lnTo>
                  <a:pt x="3257626" y="1041399"/>
                </a:lnTo>
                <a:lnTo>
                  <a:pt x="3255059" y="1079499"/>
                </a:lnTo>
                <a:lnTo>
                  <a:pt x="3253952" y="1117599"/>
                </a:lnTo>
                <a:lnTo>
                  <a:pt x="3254536" y="1168399"/>
                </a:lnTo>
                <a:lnTo>
                  <a:pt x="3257041" y="1206499"/>
                </a:lnTo>
                <a:lnTo>
                  <a:pt x="3259671" y="1244599"/>
                </a:lnTo>
                <a:lnTo>
                  <a:pt x="3260898" y="1282699"/>
                </a:lnTo>
                <a:lnTo>
                  <a:pt x="3258954" y="1320799"/>
                </a:lnTo>
                <a:lnTo>
                  <a:pt x="3254264" y="1346778"/>
                </a:lnTo>
                <a:lnTo>
                  <a:pt x="3273005" y="1346199"/>
                </a:lnTo>
                <a:lnTo>
                  <a:pt x="3288079" y="1346199"/>
                </a:lnTo>
                <a:lnTo>
                  <a:pt x="3294705" y="1308099"/>
                </a:lnTo>
                <a:lnTo>
                  <a:pt x="3295254" y="1257299"/>
                </a:lnTo>
                <a:lnTo>
                  <a:pt x="3292048" y="1193799"/>
                </a:lnTo>
                <a:lnTo>
                  <a:pt x="3289617" y="1142999"/>
                </a:lnTo>
                <a:lnTo>
                  <a:pt x="3290539" y="1092199"/>
                </a:lnTo>
                <a:lnTo>
                  <a:pt x="3294113" y="1041399"/>
                </a:lnTo>
                <a:lnTo>
                  <a:pt x="3299640" y="977899"/>
                </a:lnTo>
                <a:lnTo>
                  <a:pt x="3306419" y="927099"/>
                </a:lnTo>
                <a:lnTo>
                  <a:pt x="3313782" y="876299"/>
                </a:lnTo>
                <a:lnTo>
                  <a:pt x="3321091" y="825499"/>
                </a:lnTo>
                <a:lnTo>
                  <a:pt x="3327604" y="774699"/>
                </a:lnTo>
                <a:lnTo>
                  <a:pt x="3332581" y="711199"/>
                </a:lnTo>
                <a:lnTo>
                  <a:pt x="3348608" y="495299"/>
                </a:lnTo>
                <a:lnTo>
                  <a:pt x="3364509" y="279399"/>
                </a:lnTo>
                <a:lnTo>
                  <a:pt x="3366434" y="253999"/>
                </a:lnTo>
                <a:lnTo>
                  <a:pt x="3368505" y="228599"/>
                </a:lnTo>
                <a:lnTo>
                  <a:pt x="3370369" y="203199"/>
                </a:lnTo>
                <a:lnTo>
                  <a:pt x="3371672" y="177799"/>
                </a:lnTo>
                <a:lnTo>
                  <a:pt x="3371538" y="152399"/>
                </a:lnTo>
                <a:lnTo>
                  <a:pt x="3369413" y="126999"/>
                </a:lnTo>
                <a:lnTo>
                  <a:pt x="3363880" y="88899"/>
                </a:lnTo>
                <a:lnTo>
                  <a:pt x="3353523" y="63499"/>
                </a:lnTo>
                <a:lnTo>
                  <a:pt x="3349851" y="63499"/>
                </a:lnTo>
                <a:lnTo>
                  <a:pt x="3345556" y="50799"/>
                </a:lnTo>
                <a:close/>
              </a:path>
              <a:path w="3371850" h="1397000">
                <a:moveTo>
                  <a:pt x="81196" y="1333499"/>
                </a:moveTo>
                <a:lnTo>
                  <a:pt x="67398" y="1333499"/>
                </a:lnTo>
                <a:lnTo>
                  <a:pt x="83235" y="1346199"/>
                </a:lnTo>
                <a:lnTo>
                  <a:pt x="81196" y="1333499"/>
                </a:lnTo>
                <a:close/>
              </a:path>
              <a:path w="3371850" h="1397000">
                <a:moveTo>
                  <a:pt x="161924" y="1333499"/>
                </a:moveTo>
                <a:lnTo>
                  <a:pt x="81196" y="1333499"/>
                </a:lnTo>
                <a:lnTo>
                  <a:pt x="83235" y="1346199"/>
                </a:lnTo>
                <a:lnTo>
                  <a:pt x="209591" y="1346199"/>
                </a:lnTo>
                <a:lnTo>
                  <a:pt x="161924" y="1333499"/>
                </a:lnTo>
                <a:close/>
              </a:path>
              <a:path w="3371850" h="1397000">
                <a:moveTo>
                  <a:pt x="843864" y="1333499"/>
                </a:moveTo>
                <a:lnTo>
                  <a:pt x="597078" y="1333499"/>
                </a:lnTo>
                <a:lnTo>
                  <a:pt x="499355" y="1346199"/>
                </a:lnTo>
                <a:lnTo>
                  <a:pt x="893566" y="1346199"/>
                </a:lnTo>
                <a:lnTo>
                  <a:pt x="843864" y="1333499"/>
                </a:lnTo>
                <a:close/>
              </a:path>
              <a:path w="3371850" h="1397000">
                <a:moveTo>
                  <a:pt x="16421" y="139699"/>
                </a:moveTo>
                <a:lnTo>
                  <a:pt x="13754" y="139699"/>
                </a:lnTo>
                <a:lnTo>
                  <a:pt x="15299" y="152399"/>
                </a:lnTo>
                <a:lnTo>
                  <a:pt x="18948" y="152399"/>
                </a:lnTo>
                <a:lnTo>
                  <a:pt x="16421" y="139699"/>
                </a:lnTo>
                <a:close/>
              </a:path>
              <a:path w="3371850" h="1397000">
                <a:moveTo>
                  <a:pt x="26022" y="126999"/>
                </a:moveTo>
                <a:lnTo>
                  <a:pt x="22453" y="126999"/>
                </a:lnTo>
                <a:lnTo>
                  <a:pt x="19811" y="139699"/>
                </a:lnTo>
                <a:lnTo>
                  <a:pt x="24599" y="139699"/>
                </a:lnTo>
                <a:lnTo>
                  <a:pt x="26022" y="126999"/>
                </a:lnTo>
                <a:close/>
              </a:path>
              <a:path w="3371850" h="1397000">
                <a:moveTo>
                  <a:pt x="40512" y="50799"/>
                </a:moveTo>
                <a:lnTo>
                  <a:pt x="26212" y="50799"/>
                </a:lnTo>
                <a:lnTo>
                  <a:pt x="23560" y="63499"/>
                </a:lnTo>
                <a:lnTo>
                  <a:pt x="22053" y="76199"/>
                </a:lnTo>
                <a:lnTo>
                  <a:pt x="21394" y="88899"/>
                </a:lnTo>
                <a:lnTo>
                  <a:pt x="22390" y="126999"/>
                </a:lnTo>
                <a:lnTo>
                  <a:pt x="27584" y="126999"/>
                </a:lnTo>
                <a:lnTo>
                  <a:pt x="29213" y="114299"/>
                </a:lnTo>
                <a:lnTo>
                  <a:pt x="30367" y="114299"/>
                </a:lnTo>
                <a:lnTo>
                  <a:pt x="31504" y="101599"/>
                </a:lnTo>
                <a:lnTo>
                  <a:pt x="33083" y="88899"/>
                </a:lnTo>
                <a:lnTo>
                  <a:pt x="34272" y="76199"/>
                </a:lnTo>
                <a:lnTo>
                  <a:pt x="35817" y="76199"/>
                </a:lnTo>
                <a:lnTo>
                  <a:pt x="37851" y="63499"/>
                </a:lnTo>
                <a:lnTo>
                  <a:pt x="40512" y="50799"/>
                </a:lnTo>
                <a:close/>
              </a:path>
              <a:path w="3371850" h="1397000">
                <a:moveTo>
                  <a:pt x="48272" y="38099"/>
                </a:moveTo>
                <a:lnTo>
                  <a:pt x="31788" y="38099"/>
                </a:lnTo>
                <a:lnTo>
                  <a:pt x="28587" y="50799"/>
                </a:lnTo>
                <a:lnTo>
                  <a:pt x="45059" y="50799"/>
                </a:lnTo>
                <a:lnTo>
                  <a:pt x="48272" y="38099"/>
                </a:lnTo>
                <a:close/>
              </a:path>
              <a:path w="3371850" h="1397000">
                <a:moveTo>
                  <a:pt x="627837" y="38099"/>
                </a:moveTo>
                <a:lnTo>
                  <a:pt x="340182" y="38099"/>
                </a:lnTo>
                <a:lnTo>
                  <a:pt x="371358" y="50799"/>
                </a:lnTo>
                <a:lnTo>
                  <a:pt x="523963" y="50799"/>
                </a:lnTo>
                <a:lnTo>
                  <a:pt x="627837" y="38099"/>
                </a:lnTo>
                <a:close/>
              </a:path>
              <a:path w="3371850" h="1397000">
                <a:moveTo>
                  <a:pt x="3335197" y="38099"/>
                </a:moveTo>
                <a:lnTo>
                  <a:pt x="3297567" y="38099"/>
                </a:lnTo>
                <a:lnTo>
                  <a:pt x="3301212" y="50799"/>
                </a:lnTo>
                <a:lnTo>
                  <a:pt x="3340663" y="50799"/>
                </a:lnTo>
                <a:lnTo>
                  <a:pt x="3335197" y="38099"/>
                </a:lnTo>
                <a:close/>
              </a:path>
              <a:path w="3371850" h="1397000">
                <a:moveTo>
                  <a:pt x="90769" y="25399"/>
                </a:moveTo>
                <a:lnTo>
                  <a:pt x="41783" y="25399"/>
                </a:lnTo>
                <a:lnTo>
                  <a:pt x="37210" y="38099"/>
                </a:lnTo>
                <a:lnTo>
                  <a:pt x="78444" y="38099"/>
                </a:lnTo>
                <a:lnTo>
                  <a:pt x="90769" y="25399"/>
                </a:lnTo>
                <a:close/>
              </a:path>
              <a:path w="3371850" h="1397000">
                <a:moveTo>
                  <a:pt x="2091004" y="25399"/>
                </a:moveTo>
                <a:lnTo>
                  <a:pt x="248764" y="25399"/>
                </a:lnTo>
                <a:lnTo>
                  <a:pt x="278879" y="38099"/>
                </a:lnTo>
                <a:lnTo>
                  <a:pt x="2040803" y="38099"/>
                </a:lnTo>
                <a:lnTo>
                  <a:pt x="2091004" y="25399"/>
                </a:lnTo>
                <a:close/>
              </a:path>
              <a:path w="3371850" h="1397000">
                <a:moveTo>
                  <a:pt x="3326460" y="25399"/>
                </a:moveTo>
                <a:lnTo>
                  <a:pt x="2998508" y="25399"/>
                </a:lnTo>
                <a:lnTo>
                  <a:pt x="3111906" y="38099"/>
                </a:lnTo>
                <a:lnTo>
                  <a:pt x="3328936" y="38099"/>
                </a:lnTo>
                <a:lnTo>
                  <a:pt x="3326460" y="25399"/>
                </a:lnTo>
                <a:close/>
              </a:path>
              <a:path w="3371850" h="1397000">
                <a:moveTo>
                  <a:pt x="267140" y="12699"/>
                </a:moveTo>
                <a:lnTo>
                  <a:pt x="90331" y="12699"/>
                </a:lnTo>
                <a:lnTo>
                  <a:pt x="75579" y="25399"/>
                </a:lnTo>
                <a:lnTo>
                  <a:pt x="319458" y="25399"/>
                </a:lnTo>
                <a:lnTo>
                  <a:pt x="267140" y="12699"/>
                </a:lnTo>
                <a:close/>
              </a:path>
              <a:path w="3371850" h="1397000">
                <a:moveTo>
                  <a:pt x="3295649" y="12699"/>
                </a:moveTo>
                <a:lnTo>
                  <a:pt x="844195" y="12699"/>
                </a:lnTo>
                <a:lnTo>
                  <a:pt x="795108" y="25399"/>
                </a:lnTo>
                <a:lnTo>
                  <a:pt x="3303511" y="25399"/>
                </a:lnTo>
                <a:lnTo>
                  <a:pt x="3295649" y="12699"/>
                </a:lnTo>
                <a:close/>
              </a:path>
              <a:path w="3371850" h="1397000">
                <a:moveTo>
                  <a:pt x="2885428" y="0"/>
                </a:moveTo>
                <a:lnTo>
                  <a:pt x="2374829" y="0"/>
                </a:lnTo>
                <a:lnTo>
                  <a:pt x="2225993" y="12699"/>
                </a:lnTo>
                <a:lnTo>
                  <a:pt x="2939453" y="12699"/>
                </a:lnTo>
                <a:lnTo>
                  <a:pt x="2885428" y="0"/>
                </a:lnTo>
                <a:close/>
              </a:path>
            </a:pathLst>
          </a:custGeom>
          <a:solidFill>
            <a:srgbClr val="7DB928"/>
          </a:solidFill>
        </p:spPr>
        <p:txBody>
          <a:bodyPr wrap="square" lIns="0" tIns="0" rIns="0" bIns="0" rtlCol="0"/>
          <a:lstStyle/>
          <a:p>
            <a:endParaRPr/>
          </a:p>
        </p:txBody>
      </p:sp>
      <p:sp>
        <p:nvSpPr>
          <p:cNvPr id="32" name="object 30">
            <a:extLst>
              <a:ext uri="{FF2B5EF4-FFF2-40B4-BE49-F238E27FC236}">
                <a16:creationId xmlns:a16="http://schemas.microsoft.com/office/drawing/2014/main" id="{678DA18F-3873-6E48-9BBC-1AFB5E6322D2}"/>
              </a:ext>
            </a:extLst>
          </p:cNvPr>
          <p:cNvSpPr/>
          <p:nvPr/>
        </p:nvSpPr>
        <p:spPr>
          <a:xfrm>
            <a:off x="4991864" y="1273694"/>
            <a:ext cx="2108022" cy="31619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31">
            <a:extLst>
              <a:ext uri="{FF2B5EF4-FFF2-40B4-BE49-F238E27FC236}">
                <a16:creationId xmlns:a16="http://schemas.microsoft.com/office/drawing/2014/main" id="{0311C6D1-8065-7A46-8E69-F0542E24003B}"/>
              </a:ext>
            </a:extLst>
          </p:cNvPr>
          <p:cNvSpPr/>
          <p:nvPr/>
        </p:nvSpPr>
        <p:spPr>
          <a:xfrm>
            <a:off x="6367958" y="5437776"/>
            <a:ext cx="83185" cy="886460"/>
          </a:xfrm>
          <a:custGeom>
            <a:avLst/>
            <a:gdLst/>
            <a:ahLst/>
            <a:cxnLst/>
            <a:rect l="l" t="t" r="r" b="b"/>
            <a:pathLst>
              <a:path w="83185" h="886460">
                <a:moveTo>
                  <a:pt x="40272" y="688116"/>
                </a:moveTo>
                <a:lnTo>
                  <a:pt x="42123" y="701543"/>
                </a:lnTo>
                <a:lnTo>
                  <a:pt x="49519" y="739027"/>
                </a:lnTo>
                <a:lnTo>
                  <a:pt x="56938" y="775779"/>
                </a:lnTo>
                <a:lnTo>
                  <a:pt x="62279" y="811809"/>
                </a:lnTo>
                <a:lnTo>
                  <a:pt x="65631" y="851969"/>
                </a:lnTo>
                <a:lnTo>
                  <a:pt x="74724" y="886326"/>
                </a:lnTo>
                <a:lnTo>
                  <a:pt x="78227" y="880840"/>
                </a:lnTo>
                <a:lnTo>
                  <a:pt x="80640" y="870296"/>
                </a:lnTo>
                <a:lnTo>
                  <a:pt x="81736" y="861555"/>
                </a:lnTo>
                <a:lnTo>
                  <a:pt x="83163" y="822185"/>
                </a:lnTo>
                <a:lnTo>
                  <a:pt x="80310" y="782729"/>
                </a:lnTo>
                <a:lnTo>
                  <a:pt x="74585" y="743326"/>
                </a:lnTo>
                <a:lnTo>
                  <a:pt x="67397" y="704113"/>
                </a:lnTo>
                <a:lnTo>
                  <a:pt x="64622" y="689444"/>
                </a:lnTo>
                <a:lnTo>
                  <a:pt x="44550" y="689444"/>
                </a:lnTo>
                <a:lnTo>
                  <a:pt x="40272" y="688116"/>
                </a:lnTo>
                <a:close/>
              </a:path>
              <a:path w="83185" h="886460">
                <a:moveTo>
                  <a:pt x="62932" y="680339"/>
                </a:moveTo>
                <a:lnTo>
                  <a:pt x="42315" y="680339"/>
                </a:lnTo>
                <a:lnTo>
                  <a:pt x="47674" y="682028"/>
                </a:lnTo>
                <a:lnTo>
                  <a:pt x="44550" y="689444"/>
                </a:lnTo>
                <a:lnTo>
                  <a:pt x="64622" y="689444"/>
                </a:lnTo>
                <a:lnTo>
                  <a:pt x="63693" y="684537"/>
                </a:lnTo>
                <a:lnTo>
                  <a:pt x="62932" y="680339"/>
                </a:lnTo>
                <a:close/>
              </a:path>
              <a:path w="83185" h="886460">
                <a:moveTo>
                  <a:pt x="39970" y="685924"/>
                </a:moveTo>
                <a:lnTo>
                  <a:pt x="39191" y="687781"/>
                </a:lnTo>
                <a:lnTo>
                  <a:pt x="40272" y="688116"/>
                </a:lnTo>
                <a:lnTo>
                  <a:pt x="39970" y="685924"/>
                </a:lnTo>
                <a:close/>
              </a:path>
              <a:path w="83185" h="886460">
                <a:moveTo>
                  <a:pt x="26668" y="0"/>
                </a:moveTo>
                <a:lnTo>
                  <a:pt x="10278" y="12738"/>
                </a:lnTo>
                <a:lnTo>
                  <a:pt x="7949" y="19418"/>
                </a:lnTo>
                <a:lnTo>
                  <a:pt x="8573" y="25641"/>
                </a:lnTo>
                <a:lnTo>
                  <a:pt x="8660" y="27749"/>
                </a:lnTo>
                <a:lnTo>
                  <a:pt x="7530" y="32296"/>
                </a:lnTo>
                <a:lnTo>
                  <a:pt x="5840" y="39369"/>
                </a:lnTo>
                <a:lnTo>
                  <a:pt x="5146" y="46939"/>
                </a:lnTo>
                <a:lnTo>
                  <a:pt x="4799" y="52006"/>
                </a:lnTo>
                <a:lnTo>
                  <a:pt x="3402" y="79349"/>
                </a:lnTo>
                <a:lnTo>
                  <a:pt x="3072" y="83845"/>
                </a:lnTo>
                <a:lnTo>
                  <a:pt x="2564" y="87972"/>
                </a:lnTo>
                <a:lnTo>
                  <a:pt x="1853" y="92570"/>
                </a:lnTo>
                <a:lnTo>
                  <a:pt x="1065" y="97383"/>
                </a:lnTo>
                <a:lnTo>
                  <a:pt x="643" y="102603"/>
                </a:lnTo>
                <a:lnTo>
                  <a:pt x="354" y="106946"/>
                </a:lnTo>
                <a:lnTo>
                  <a:pt x="0" y="121201"/>
                </a:lnTo>
                <a:lnTo>
                  <a:pt x="338" y="135318"/>
                </a:lnTo>
                <a:lnTo>
                  <a:pt x="958" y="149301"/>
                </a:lnTo>
                <a:lnTo>
                  <a:pt x="1446" y="163156"/>
                </a:lnTo>
                <a:lnTo>
                  <a:pt x="1409" y="223875"/>
                </a:lnTo>
                <a:lnTo>
                  <a:pt x="1221" y="247956"/>
                </a:lnTo>
                <a:lnTo>
                  <a:pt x="887" y="276644"/>
                </a:lnTo>
                <a:lnTo>
                  <a:pt x="151" y="325334"/>
                </a:lnTo>
                <a:lnTo>
                  <a:pt x="118" y="349433"/>
                </a:lnTo>
                <a:lnTo>
                  <a:pt x="1170" y="364345"/>
                </a:lnTo>
                <a:lnTo>
                  <a:pt x="2865" y="379221"/>
                </a:lnTo>
                <a:lnTo>
                  <a:pt x="8914" y="423151"/>
                </a:lnTo>
                <a:lnTo>
                  <a:pt x="11784" y="452628"/>
                </a:lnTo>
                <a:lnTo>
                  <a:pt x="18261" y="512267"/>
                </a:lnTo>
                <a:lnTo>
                  <a:pt x="20492" y="530708"/>
                </a:lnTo>
                <a:lnTo>
                  <a:pt x="23015" y="549213"/>
                </a:lnTo>
                <a:lnTo>
                  <a:pt x="25460" y="567843"/>
                </a:lnTo>
                <a:lnTo>
                  <a:pt x="27456" y="586663"/>
                </a:lnTo>
                <a:lnTo>
                  <a:pt x="29670" y="606193"/>
                </a:lnTo>
                <a:lnTo>
                  <a:pt x="34762" y="644160"/>
                </a:lnTo>
                <a:lnTo>
                  <a:pt x="36854" y="663321"/>
                </a:lnTo>
                <a:lnTo>
                  <a:pt x="39970" y="685924"/>
                </a:lnTo>
                <a:lnTo>
                  <a:pt x="42315" y="680339"/>
                </a:lnTo>
                <a:lnTo>
                  <a:pt x="62932" y="680339"/>
                </a:lnTo>
                <a:lnTo>
                  <a:pt x="54240" y="625805"/>
                </a:lnTo>
                <a:lnTo>
                  <a:pt x="51078" y="586562"/>
                </a:lnTo>
                <a:lnTo>
                  <a:pt x="50704" y="576559"/>
                </a:lnTo>
                <a:lnTo>
                  <a:pt x="50228" y="566466"/>
                </a:lnTo>
                <a:lnTo>
                  <a:pt x="46605" y="526129"/>
                </a:lnTo>
                <a:lnTo>
                  <a:pt x="41199" y="485986"/>
                </a:lnTo>
                <a:lnTo>
                  <a:pt x="38327" y="465950"/>
                </a:lnTo>
                <a:lnTo>
                  <a:pt x="33056" y="425767"/>
                </a:lnTo>
                <a:lnTo>
                  <a:pt x="31543" y="415647"/>
                </a:lnTo>
                <a:lnTo>
                  <a:pt x="29886" y="405569"/>
                </a:lnTo>
                <a:lnTo>
                  <a:pt x="28179" y="395522"/>
                </a:lnTo>
                <a:lnTo>
                  <a:pt x="26516" y="385495"/>
                </a:lnTo>
                <a:lnTo>
                  <a:pt x="22134" y="345516"/>
                </a:lnTo>
                <a:lnTo>
                  <a:pt x="22125" y="334606"/>
                </a:lnTo>
                <a:lnTo>
                  <a:pt x="22265" y="325334"/>
                </a:lnTo>
                <a:lnTo>
                  <a:pt x="23571" y="284799"/>
                </a:lnTo>
                <a:lnTo>
                  <a:pt x="25892" y="244207"/>
                </a:lnTo>
                <a:lnTo>
                  <a:pt x="28393" y="212650"/>
                </a:lnTo>
                <a:lnTo>
                  <a:pt x="29243" y="201129"/>
                </a:lnTo>
                <a:lnTo>
                  <a:pt x="29994" y="189342"/>
                </a:lnTo>
                <a:lnTo>
                  <a:pt x="30618" y="177317"/>
                </a:lnTo>
                <a:lnTo>
                  <a:pt x="31081" y="164974"/>
                </a:lnTo>
                <a:lnTo>
                  <a:pt x="30959" y="149301"/>
                </a:lnTo>
                <a:lnTo>
                  <a:pt x="30706" y="139816"/>
                </a:lnTo>
                <a:lnTo>
                  <a:pt x="30070" y="121201"/>
                </a:lnTo>
                <a:lnTo>
                  <a:pt x="29945" y="110769"/>
                </a:lnTo>
                <a:lnTo>
                  <a:pt x="30325" y="102171"/>
                </a:lnTo>
                <a:lnTo>
                  <a:pt x="30542" y="98374"/>
                </a:lnTo>
                <a:lnTo>
                  <a:pt x="31317" y="90055"/>
                </a:lnTo>
                <a:lnTo>
                  <a:pt x="31672" y="85547"/>
                </a:lnTo>
                <a:lnTo>
                  <a:pt x="31659" y="76707"/>
                </a:lnTo>
                <a:lnTo>
                  <a:pt x="31436" y="70178"/>
                </a:lnTo>
                <a:lnTo>
                  <a:pt x="31072" y="63746"/>
                </a:lnTo>
                <a:lnTo>
                  <a:pt x="30656" y="57396"/>
                </a:lnTo>
                <a:lnTo>
                  <a:pt x="30023" y="46634"/>
                </a:lnTo>
                <a:lnTo>
                  <a:pt x="29945" y="38722"/>
                </a:lnTo>
                <a:lnTo>
                  <a:pt x="30161" y="32296"/>
                </a:lnTo>
                <a:lnTo>
                  <a:pt x="30148" y="29883"/>
                </a:lnTo>
                <a:lnTo>
                  <a:pt x="29726" y="27393"/>
                </a:lnTo>
                <a:lnTo>
                  <a:pt x="29462" y="25641"/>
                </a:lnTo>
                <a:lnTo>
                  <a:pt x="28751" y="20180"/>
                </a:lnTo>
                <a:lnTo>
                  <a:pt x="23570" y="12738"/>
                </a:lnTo>
                <a:lnTo>
                  <a:pt x="24681" y="5651"/>
                </a:lnTo>
                <a:lnTo>
                  <a:pt x="25081" y="2705"/>
                </a:lnTo>
                <a:lnTo>
                  <a:pt x="26668" y="0"/>
                </a:lnTo>
                <a:close/>
              </a:path>
            </a:pathLst>
          </a:custGeom>
          <a:solidFill>
            <a:srgbClr val="7DB928"/>
          </a:solidFill>
        </p:spPr>
        <p:txBody>
          <a:bodyPr wrap="square" lIns="0" tIns="0" rIns="0" bIns="0" rtlCol="0"/>
          <a:lstStyle/>
          <a:p>
            <a:endParaRPr/>
          </a:p>
        </p:txBody>
      </p:sp>
      <p:sp>
        <p:nvSpPr>
          <p:cNvPr id="34" name="object 32">
            <a:extLst>
              <a:ext uri="{FF2B5EF4-FFF2-40B4-BE49-F238E27FC236}">
                <a16:creationId xmlns:a16="http://schemas.microsoft.com/office/drawing/2014/main" id="{D8B63718-B6F4-4C4A-BD09-9D21AC6E6369}"/>
              </a:ext>
            </a:extLst>
          </p:cNvPr>
          <p:cNvSpPr/>
          <p:nvPr/>
        </p:nvSpPr>
        <p:spPr>
          <a:xfrm>
            <a:off x="4053127" y="315384"/>
            <a:ext cx="3985496" cy="8817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38597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7EE6E-DCED-3E4A-91EB-1C03966C32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041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1E06A8-E5C9-46E1-9814-366FCC4F0A36}"/>
              </a:ext>
            </a:extLst>
          </p:cNvPr>
          <p:cNvSpPr txBox="1"/>
          <p:nvPr/>
        </p:nvSpPr>
        <p:spPr>
          <a:xfrm>
            <a:off x="9941170" y="148281"/>
            <a:ext cx="2119026" cy="369332"/>
          </a:xfrm>
          <a:prstGeom prst="rect">
            <a:avLst/>
          </a:prstGeom>
          <a:noFill/>
        </p:spPr>
        <p:txBody>
          <a:bodyPr wrap="square" rtlCol="0">
            <a:spAutoFit/>
          </a:bodyPr>
          <a:lstStyle/>
          <a:p>
            <a:r>
              <a:rPr lang="en-GB" dirty="0"/>
              <a:t>Task 2 activity sheet </a:t>
            </a:r>
          </a:p>
        </p:txBody>
      </p:sp>
      <p:sp>
        <p:nvSpPr>
          <p:cNvPr id="7" name="Rectangle 6">
            <a:extLst>
              <a:ext uri="{FF2B5EF4-FFF2-40B4-BE49-F238E27FC236}">
                <a16:creationId xmlns:a16="http://schemas.microsoft.com/office/drawing/2014/main" id="{5C215DAF-1961-B845-BEFE-B17A3EDE8628}"/>
              </a:ext>
            </a:extLst>
          </p:cNvPr>
          <p:cNvSpPr/>
          <p:nvPr/>
        </p:nvSpPr>
        <p:spPr>
          <a:xfrm>
            <a:off x="71534" y="0"/>
            <a:ext cx="6637176" cy="584775"/>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There are lots of different techniques to help you persuade an audience – could you include any of the ideas below in your script?</a:t>
            </a:r>
          </a:p>
        </p:txBody>
      </p:sp>
      <p:pic>
        <p:nvPicPr>
          <p:cNvPr id="10" name="Picture 9">
            <a:extLst>
              <a:ext uri="{FF2B5EF4-FFF2-40B4-BE49-F238E27FC236}">
                <a16:creationId xmlns:a16="http://schemas.microsoft.com/office/drawing/2014/main" id="{74064CA4-3496-0E4E-9667-7DAE098BE4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6D84267-3A30-674D-9CDA-3F2669728365}"/>
              </a:ext>
            </a:extLst>
          </p:cNvPr>
          <p:cNvSpPr/>
          <p:nvPr/>
        </p:nvSpPr>
        <p:spPr>
          <a:xfrm>
            <a:off x="510073" y="2057661"/>
            <a:ext cx="5414865" cy="1077218"/>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Help your audience understand the issue through your characters e.g. how your Eco Guardian is affected when people don’t recycle, or how easy it is for your Eco Guardian to learn about recycling.</a:t>
            </a:r>
          </a:p>
        </p:txBody>
      </p:sp>
      <p:sp>
        <p:nvSpPr>
          <p:cNvPr id="11" name="Rectangle 10">
            <a:extLst>
              <a:ext uri="{FF2B5EF4-FFF2-40B4-BE49-F238E27FC236}">
                <a16:creationId xmlns:a16="http://schemas.microsoft.com/office/drawing/2014/main" id="{3D434341-46AB-414A-A199-BECA76C2FAFF}"/>
              </a:ext>
            </a:extLst>
          </p:cNvPr>
          <p:cNvSpPr/>
          <p:nvPr/>
        </p:nvSpPr>
        <p:spPr>
          <a:xfrm>
            <a:off x="500745" y="5096427"/>
            <a:ext cx="4845697"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Repeat your key message throughout your story to make sure it’s clear, can you think of a catchy slogan or rhyme you could use?</a:t>
            </a:r>
          </a:p>
        </p:txBody>
      </p:sp>
      <p:sp>
        <p:nvSpPr>
          <p:cNvPr id="12" name="Rectangle 11">
            <a:extLst>
              <a:ext uri="{FF2B5EF4-FFF2-40B4-BE49-F238E27FC236}">
                <a16:creationId xmlns:a16="http://schemas.microsoft.com/office/drawing/2014/main" id="{A6EC020E-BF66-4049-9720-8DCCDD238CAC}"/>
              </a:ext>
            </a:extLst>
          </p:cNvPr>
          <p:cNvSpPr/>
          <p:nvPr/>
        </p:nvSpPr>
        <p:spPr>
          <a:xfrm>
            <a:off x="482082" y="3754371"/>
            <a:ext cx="5246915"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If something is funny, it will grab your audience’s attention and put them in a good mood, which may make them easier to persuade! </a:t>
            </a:r>
          </a:p>
        </p:txBody>
      </p:sp>
      <p:sp>
        <p:nvSpPr>
          <p:cNvPr id="13" name="Rectangle 12">
            <a:extLst>
              <a:ext uri="{FF2B5EF4-FFF2-40B4-BE49-F238E27FC236}">
                <a16:creationId xmlns:a16="http://schemas.microsoft.com/office/drawing/2014/main" id="{468C4727-2C16-2944-AB02-163E5A0DBF5C}"/>
              </a:ext>
            </a:extLst>
          </p:cNvPr>
          <p:cNvSpPr/>
          <p:nvPr/>
        </p:nvSpPr>
        <p:spPr>
          <a:xfrm>
            <a:off x="6229739" y="2056201"/>
            <a:ext cx="5284237"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These are questions that don’t expect a response.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They can engage your audience and make them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think e.g. ‘can you recycle more?’ </a:t>
            </a:r>
          </a:p>
        </p:txBody>
      </p:sp>
      <p:sp>
        <p:nvSpPr>
          <p:cNvPr id="14" name="Rectangle 13">
            <a:extLst>
              <a:ext uri="{FF2B5EF4-FFF2-40B4-BE49-F238E27FC236}">
                <a16:creationId xmlns:a16="http://schemas.microsoft.com/office/drawing/2014/main" id="{F77D2591-1D4F-3F45-85A7-B84D58D66ED1}"/>
              </a:ext>
            </a:extLst>
          </p:cNvPr>
          <p:cNvSpPr/>
          <p:nvPr/>
        </p:nvSpPr>
        <p:spPr>
          <a:xfrm>
            <a:off x="6259104" y="3663436"/>
            <a:ext cx="2329484" cy="338554"/>
          </a:xfrm>
          <a:prstGeom prst="rect">
            <a:avLst/>
          </a:prstGeom>
        </p:spPr>
        <p:txBody>
          <a:bodyPr wrap="none">
            <a:spAutoFit/>
          </a:bodyPr>
          <a:lstStyle/>
          <a:p>
            <a:pPr lvl="0"/>
            <a:r>
              <a:rPr lang="en-GB" sz="1600" dirty="0">
                <a:latin typeface="Arial" panose="020B0604020202020204" pitchFamily="34" charset="0"/>
                <a:cs typeface="Arial" panose="020B0604020202020204" pitchFamily="34" charset="0"/>
              </a:rPr>
              <a:t>Back up your message.</a:t>
            </a:r>
          </a:p>
        </p:txBody>
      </p:sp>
      <p:sp>
        <p:nvSpPr>
          <p:cNvPr id="17" name="Rectangle 16">
            <a:extLst>
              <a:ext uri="{FF2B5EF4-FFF2-40B4-BE49-F238E27FC236}">
                <a16:creationId xmlns:a16="http://schemas.microsoft.com/office/drawing/2014/main" id="{91C76474-F7A7-2242-8015-7BC9BF0081D6}"/>
              </a:ext>
            </a:extLst>
          </p:cNvPr>
          <p:cNvSpPr/>
          <p:nvPr/>
        </p:nvSpPr>
        <p:spPr>
          <a:xfrm>
            <a:off x="6276392" y="4811316"/>
            <a:ext cx="5097625" cy="584775"/>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This can help your audience remember your message e.g. reduce, reuse, recycle</a:t>
            </a:r>
          </a:p>
        </p:txBody>
      </p:sp>
    </p:spTree>
    <p:extLst>
      <p:ext uri="{BB962C8B-B14F-4D97-AF65-F5344CB8AC3E}">
        <p14:creationId xmlns:p14="http://schemas.microsoft.com/office/powerpoint/2010/main" val="2286165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8639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A6A1DB-F51A-EE4B-8B08-CD20E37F9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F6F9265-DB25-A948-A40D-2D7EC6F68421}"/>
              </a:ext>
            </a:extLst>
          </p:cNvPr>
          <p:cNvSpPr txBox="1"/>
          <p:nvPr/>
        </p:nvSpPr>
        <p:spPr>
          <a:xfrm>
            <a:off x="2021542" y="1954308"/>
            <a:ext cx="8135470" cy="1015663"/>
          </a:xfrm>
          <a:prstGeom prst="rect">
            <a:avLst/>
          </a:prstGeom>
          <a:noFill/>
        </p:spPr>
        <p:txBody>
          <a:bodyPr wrap="square" rtlCol="0">
            <a:spAutoFit/>
          </a:bodyPr>
          <a:lstStyle/>
          <a:p>
            <a:r>
              <a:rPr lang="en-GB" sz="1500" b="1" dirty="0">
                <a:solidFill>
                  <a:srgbClr val="369236"/>
                </a:solidFill>
                <a:latin typeface="Arial" panose="020B0604020202020204" pitchFamily="34" charset="0"/>
                <a:cs typeface="Arial" panose="020B0604020202020204" pitchFamily="34" charset="0"/>
              </a:rPr>
              <a:t>In this session pupils will create and build an animal puppet out of recyclable materials, learn about the key elements of script writing and, either personalising a template script or creating their own, make a film or play featuring their characters to inspire others to recycle.  </a:t>
            </a:r>
            <a:endParaRPr lang="en-GB" sz="1500" dirty="0">
              <a:solidFill>
                <a:srgbClr val="36923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BD56F7-9157-FC41-9887-8C0204622555}"/>
              </a:ext>
            </a:extLst>
          </p:cNvPr>
          <p:cNvSpPr txBox="1"/>
          <p:nvPr/>
        </p:nvSpPr>
        <p:spPr>
          <a:xfrm>
            <a:off x="2026023" y="3006675"/>
            <a:ext cx="4025153" cy="2523768"/>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Where to use this activity</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activity can be completed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class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as homework</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at after-school clubs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with an eco committee or school council</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an out-of-school club.</a:t>
            </a:r>
          </a:p>
          <a:p>
            <a:br>
              <a:rPr lang="en-GB" sz="1100" dirty="0">
                <a:solidFill>
                  <a:srgbClr val="369236"/>
                </a:solidFill>
                <a:latin typeface="Arial" panose="020B0604020202020204" pitchFamily="34" charset="0"/>
                <a:cs typeface="Arial" panose="020B0604020202020204" pitchFamily="34" charset="0"/>
              </a:rPr>
            </a:br>
            <a:r>
              <a:rPr lang="en-GB" sz="1300" b="1" dirty="0">
                <a:solidFill>
                  <a:srgbClr val="369236"/>
                </a:solidFill>
                <a:latin typeface="Arial" panose="020B0604020202020204" pitchFamily="34" charset="0"/>
                <a:cs typeface="Arial" panose="020B0604020202020204" pitchFamily="34" charset="0"/>
              </a:rPr>
              <a:t>How to use this presentation</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teachers’ notes slides at the start of this presentation are hidden, so they won’t appear in presentation mode.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is additional information for teachers in the slide notes for each of the pupil slides (9-27). </a:t>
            </a:r>
            <a:endParaRPr lang="en-US" dirty="0"/>
          </a:p>
        </p:txBody>
      </p:sp>
      <p:sp>
        <p:nvSpPr>
          <p:cNvPr id="15" name="TextBox 14">
            <a:extLst>
              <a:ext uri="{FF2B5EF4-FFF2-40B4-BE49-F238E27FC236}">
                <a16:creationId xmlns:a16="http://schemas.microsoft.com/office/drawing/2014/main" id="{63225498-5763-6741-B236-C4D368FC3520}"/>
              </a:ext>
            </a:extLst>
          </p:cNvPr>
          <p:cNvSpPr txBox="1"/>
          <p:nvPr/>
        </p:nvSpPr>
        <p:spPr>
          <a:xfrm>
            <a:off x="6112478" y="3006675"/>
            <a:ext cx="3990746" cy="2123658"/>
          </a:xfrm>
          <a:prstGeom prst="rect">
            <a:avLst/>
          </a:prstGeom>
          <a:noFill/>
        </p:spPr>
        <p:txBody>
          <a:bodyPr wrap="square" rtlCol="0">
            <a:spAutoFit/>
          </a:bodyPr>
          <a:lstStyle/>
          <a:p>
            <a:r>
              <a:rPr lang="en-GB" sz="1100" b="1" dirty="0">
                <a:solidFill>
                  <a:srgbClr val="369236"/>
                </a:solidFill>
                <a:latin typeface="Arial" panose="020B0604020202020204" pitchFamily="34" charset="0"/>
                <a:cs typeface="Arial" panose="020B0604020202020204" pitchFamily="34" charset="0"/>
              </a:rPr>
              <a:t>Preparation</a:t>
            </a:r>
            <a:endParaRPr lang="en-GB" sz="11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activities in this presentation assume a good baseline knowledge of recycling from pupils. For a comprehensive introduction to recycling check out lesson one, Join the Action Pack presentation. </a:t>
            </a:r>
          </a:p>
          <a:p>
            <a:br>
              <a:rPr lang="en-GB" sz="1100" dirty="0">
                <a:latin typeface="Arial" panose="020B0604020202020204" pitchFamily="34" charset="0"/>
                <a:cs typeface="Arial" panose="020B0604020202020204" pitchFamily="34" charset="0"/>
              </a:rPr>
            </a:br>
            <a:r>
              <a:rPr lang="en-GB" sz="1100" b="1" dirty="0">
                <a:solidFill>
                  <a:srgbClr val="369236"/>
                </a:solidFill>
                <a:latin typeface="Arial" panose="020B0604020202020204" pitchFamily="34" charset="0"/>
                <a:cs typeface="Arial" panose="020B0604020202020204" pitchFamily="34" charset="0"/>
              </a:rPr>
              <a:t>Follow up</a:t>
            </a:r>
            <a:endParaRPr lang="en-GB" sz="11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Optional: Create a poster to encourage your community to recycle more, and recycle better, using the Action-packed Poster presentation. </a:t>
            </a:r>
          </a:p>
          <a:p>
            <a:endParaRPr lang="en-GB" sz="1100" b="1"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All resources can be found at www.theactionpack.co.uk </a:t>
            </a:r>
            <a:endParaRPr lang="en-US" dirty="0"/>
          </a:p>
        </p:txBody>
      </p:sp>
    </p:spTree>
    <p:extLst>
      <p:ext uri="{BB962C8B-B14F-4D97-AF65-F5344CB8AC3E}">
        <p14:creationId xmlns:p14="http://schemas.microsoft.com/office/powerpoint/2010/main" val="403670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9B15DD-9577-0A4C-8716-2E9F3C5D5D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4A59328-182D-41A4-9BFE-E29AE0DC7E4B}"/>
              </a:ext>
            </a:extLst>
          </p:cNvPr>
          <p:cNvSpPr>
            <a:spLocks noGrp="1"/>
          </p:cNvSpPr>
          <p:nvPr>
            <p:ph idx="1"/>
          </p:nvPr>
        </p:nvSpPr>
        <p:spPr>
          <a:xfrm>
            <a:off x="1772816" y="1862948"/>
            <a:ext cx="4033415" cy="2503779"/>
          </a:xfrm>
        </p:spPr>
        <p:txBody>
          <a:bodyPr numCol="1">
            <a:normAutofit/>
          </a:bodyPr>
          <a:lstStyle/>
          <a:p>
            <a:pPr marL="0" lvl="0" indent="0">
              <a:lnSpc>
                <a:spcPct val="100000"/>
              </a:lnSpc>
              <a:spcBef>
                <a:spcPts val="0"/>
              </a:spcBef>
              <a:buNone/>
              <a:defRPr/>
            </a:pPr>
            <a:r>
              <a:rPr lang="en-GB" sz="1500" b="1" dirty="0">
                <a:solidFill>
                  <a:srgbClr val="369236"/>
                </a:solidFill>
                <a:latin typeface="Arial" panose="020B0604020202020204" pitchFamily="34" charset="0"/>
                <a:cs typeface="Arial" panose="020B0604020202020204" pitchFamily="34" charset="0"/>
              </a:rPr>
              <a:t>Option A (60 minutes)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Watch the video to introduce the activity (5 mins) </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Use the presentation to discuss materials and character ideas as a class (10 mins)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Ask pupils to design and make their character using recyclable materials (15–20 mins)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Groups rehearse/film a pre-adapted version of the </a:t>
            </a:r>
            <a:r>
              <a:rPr lang="en-GB" sz="1100" b="1" dirty="0">
                <a:latin typeface="Arial" panose="020B0604020202020204" pitchFamily="34" charset="0"/>
                <a:cs typeface="Arial" panose="020B0604020202020204" pitchFamily="34" charset="0"/>
              </a:rPr>
              <a:t>Eco Show Example Script </a:t>
            </a:r>
            <a:r>
              <a:rPr lang="en-GB" sz="1100" dirty="0">
                <a:latin typeface="Arial" panose="020B0604020202020204" pitchFamily="34" charset="0"/>
                <a:cs typeface="Arial" panose="020B0604020202020204" pitchFamily="34" charset="0"/>
              </a:rPr>
              <a:t>and their own characters (15–20 mins). </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Summarise class/watch and photograph selected performances (5 mins) </a:t>
            </a:r>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dirty="0"/>
          </a:p>
          <a:p>
            <a:pPr marL="0" lvl="0" indent="0">
              <a:lnSpc>
                <a:spcPct val="100000"/>
              </a:lnSpc>
              <a:spcBef>
                <a:spcPts val="0"/>
              </a:spcBef>
              <a:buNone/>
              <a:defRPr/>
            </a:pPr>
            <a:endParaRPr lang="en-GB" dirty="0"/>
          </a:p>
          <a:p>
            <a:endParaRPr lang="en-GB" b="1" dirty="0"/>
          </a:p>
          <a:p>
            <a:endParaRPr lang="en-GB" dirty="0"/>
          </a:p>
        </p:txBody>
      </p:sp>
      <p:sp>
        <p:nvSpPr>
          <p:cNvPr id="4" name="TextBox 3">
            <a:extLst>
              <a:ext uri="{FF2B5EF4-FFF2-40B4-BE49-F238E27FC236}">
                <a16:creationId xmlns:a16="http://schemas.microsoft.com/office/drawing/2014/main" id="{0520D66D-A844-46F5-B1DE-72F7767142FE}"/>
              </a:ext>
            </a:extLst>
          </p:cNvPr>
          <p:cNvSpPr txBox="1"/>
          <p:nvPr/>
        </p:nvSpPr>
        <p:spPr>
          <a:xfrm>
            <a:off x="5940491" y="1783994"/>
            <a:ext cx="4640423" cy="4231928"/>
          </a:xfrm>
          <a:prstGeom prst="rect">
            <a:avLst/>
          </a:prstGeom>
          <a:noFill/>
        </p:spPr>
        <p:txBody>
          <a:bodyPr wrap="square" rtlCol="0">
            <a:spAutoFit/>
          </a:bodyPr>
          <a:lstStyle/>
          <a:p>
            <a:pPr lvl="0">
              <a:defRPr/>
            </a:pPr>
            <a:r>
              <a:rPr lang="en-GB" sz="1500" b="1" dirty="0">
                <a:solidFill>
                  <a:srgbClr val="369236"/>
                </a:solidFill>
                <a:latin typeface="Arial" panose="020B0604020202020204" pitchFamily="34" charset="0"/>
                <a:cs typeface="Arial" panose="020B0604020202020204" pitchFamily="34" charset="0"/>
              </a:rPr>
              <a:t>Option B (120 minutes)</a:t>
            </a:r>
          </a:p>
          <a:p>
            <a:pPr lvl="0">
              <a:defRPr/>
            </a:pPr>
            <a:r>
              <a:rPr lang="en-GB" sz="1100" b="1" i="1" dirty="0">
                <a:latin typeface="Arial" panose="020B0604020202020204" pitchFamily="34" charset="0"/>
                <a:cs typeface="Arial" panose="020B0604020202020204" pitchFamily="34" charset="0"/>
              </a:rPr>
              <a:t>Session one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Use the starter activity and video to introduce the activity (5–10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Use the presentation discuss materials character ideas as a class (10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use the ‘</a:t>
            </a:r>
            <a:r>
              <a:rPr lang="en-GB" sz="1100" i="1" dirty="0">
                <a:latin typeface="Arial" panose="020B0604020202020204" pitchFamily="34" charset="0"/>
                <a:cs typeface="Arial" panose="020B0604020202020204" pitchFamily="34" charset="0"/>
              </a:rPr>
              <a:t>My character’</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activity sheet to think more about their character (10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Pupils build their characters using recyclable materials (20–25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Summarise class and ask selected pupils to present their characters to the class (5–10 mins).</a:t>
            </a:r>
          </a:p>
          <a:p>
            <a:pPr lvl="0">
              <a:defRPr/>
            </a:pPr>
            <a:r>
              <a:rPr lang="en-GB" sz="1100" b="1" i="1" dirty="0">
                <a:latin typeface="Arial" panose="020B0604020202020204" pitchFamily="34" charset="0"/>
                <a:cs typeface="Arial" panose="020B0604020202020204" pitchFamily="34" charset="0"/>
              </a:rPr>
              <a:t>Session two</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Run an active brainstorm to help your class think about the audience for their Eco Shows/discuss audience as a class (10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Discuss the key elements of script writing and persuasive messaging as a class (5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work in small groups (of at least three) to complete the </a:t>
            </a:r>
            <a:r>
              <a:rPr lang="en-GB" sz="1100" b="1" dirty="0">
                <a:latin typeface="Arial" panose="020B0604020202020204" pitchFamily="34" charset="0"/>
                <a:cs typeface="Arial" panose="020B0604020202020204" pitchFamily="34" charset="0"/>
              </a:rPr>
              <a:t>Eco Show Script Planner activity sheet </a:t>
            </a:r>
            <a:r>
              <a:rPr lang="en-GB" sz="1100" dirty="0">
                <a:latin typeface="Arial" panose="020B0604020202020204" pitchFamily="34" charset="0"/>
                <a:cs typeface="Arial" panose="020B0604020202020204" pitchFamily="34" charset="0"/>
              </a:rPr>
              <a:t>(10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Challenge groups to create/adapt their own script using their completed planner</a:t>
            </a:r>
            <a:r>
              <a:rPr lang="en-GB" sz="1100" b="1" dirty="0">
                <a:latin typeface="Arial" panose="020B0604020202020204" pitchFamily="34" charset="0"/>
                <a:cs typeface="Arial" panose="020B0604020202020204" pitchFamily="34" charset="0"/>
              </a:rPr>
              <a:t>, Top Tips for Writing a Script information sheet, the Eco Show Example Script</a:t>
            </a:r>
            <a:r>
              <a:rPr lang="en-GB" sz="1100" dirty="0">
                <a:latin typeface="Arial" panose="020B0604020202020204" pitchFamily="34" charset="0"/>
                <a:cs typeface="Arial" panose="020B0604020202020204" pitchFamily="34" charset="0"/>
              </a:rPr>
              <a:t> and/or complete </a:t>
            </a:r>
            <a:r>
              <a:rPr lang="en-GB" sz="1100" b="1" dirty="0">
                <a:latin typeface="Arial" panose="020B0604020202020204" pitchFamily="34" charset="0"/>
                <a:cs typeface="Arial" panose="020B0604020202020204" pitchFamily="34" charset="0"/>
              </a:rPr>
              <a:t>Eco Show Storyboard activity sheet</a:t>
            </a:r>
            <a:r>
              <a:rPr lang="en-GB" sz="1100" dirty="0">
                <a:latin typeface="Arial" panose="020B0604020202020204" pitchFamily="34" charset="0"/>
                <a:cs typeface="Arial" panose="020B0604020202020204" pitchFamily="34" charset="0"/>
              </a:rPr>
              <a:t>. (15–20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rehearse and film their shows (15–20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Summarise class and watch selected performances (5 mins)</a:t>
            </a:r>
          </a:p>
          <a:p>
            <a:endParaRPr lang="en-GB" sz="1200" dirty="0"/>
          </a:p>
        </p:txBody>
      </p:sp>
    </p:spTree>
    <p:extLst>
      <p:ext uri="{BB962C8B-B14F-4D97-AF65-F5344CB8AC3E}">
        <p14:creationId xmlns:p14="http://schemas.microsoft.com/office/powerpoint/2010/main" val="231206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DB7C8A-E73A-47BB-A670-1A2D412B2E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01A2EF5D-C959-4C02-9379-30D7BA826AA7}"/>
              </a:ext>
            </a:extLst>
          </p:cNvPr>
          <p:cNvSpPr>
            <a:spLocks noGrp="1"/>
          </p:cNvSpPr>
          <p:nvPr>
            <p:ph idx="1"/>
          </p:nvPr>
        </p:nvSpPr>
        <p:spPr>
          <a:xfrm>
            <a:off x="1777800" y="1933620"/>
            <a:ext cx="8619966" cy="4127815"/>
          </a:xfrm>
        </p:spPr>
        <p:txBody>
          <a:bodyPr numCol="2" spcCol="360000">
            <a:normAutofit/>
          </a:bodyPr>
          <a:lstStyle/>
          <a:p>
            <a:pPr marL="0" indent="0">
              <a:buNone/>
            </a:pPr>
            <a:r>
              <a:rPr lang="en-GB" sz="1500" b="1" dirty="0">
                <a:solidFill>
                  <a:srgbClr val="369236"/>
                </a:solidFill>
                <a:latin typeface="Arial" panose="020B0604020202020204" pitchFamily="34" charset="0"/>
                <a:cs typeface="Arial" panose="020B0604020202020204" pitchFamily="34" charset="0"/>
              </a:rPr>
              <a:t>Why use this activity? </a:t>
            </a:r>
          </a:p>
          <a:p>
            <a:pPr marL="0" indent="0">
              <a:buNone/>
            </a:pPr>
            <a:r>
              <a:rPr lang="en-GB" sz="1100" b="1" dirty="0">
                <a:latin typeface="Arial" panose="020B0604020202020204" pitchFamily="34" charset="0"/>
                <a:cs typeface="Arial" panose="020B0604020202020204" pitchFamily="34" charset="0"/>
              </a:rPr>
              <a:t>This lesson was created in partnership with teachers </a:t>
            </a:r>
            <a:r>
              <a:rPr lang="en-GB" sz="1100" dirty="0">
                <a:latin typeface="Arial" panose="020B0604020202020204" pitchFamily="34" charset="0"/>
                <a:cs typeface="Arial" panose="020B0604020202020204" pitchFamily="34" charset="0"/>
              </a:rPr>
              <a:t>to make sure that it links to the curriculum and enhances learning. </a:t>
            </a:r>
          </a:p>
          <a:p>
            <a:r>
              <a:rPr lang="en-GB" sz="1100" dirty="0">
                <a:latin typeface="Arial" panose="020B0604020202020204" pitchFamily="34" charset="0"/>
                <a:cs typeface="Arial" panose="020B0604020202020204" pitchFamily="34" charset="0"/>
              </a:rPr>
              <a:t>The lesson helps to </a:t>
            </a:r>
            <a:r>
              <a:rPr lang="en-GB" sz="1100" b="1" dirty="0">
                <a:latin typeface="Arial" panose="020B0604020202020204" pitchFamily="34" charset="0"/>
                <a:cs typeface="Arial" panose="020B0604020202020204" pitchFamily="34" charset="0"/>
              </a:rPr>
              <a:t>inform, inspire and empower children </a:t>
            </a:r>
            <a:r>
              <a:rPr lang="en-GB" sz="1100" dirty="0">
                <a:latin typeface="Arial" panose="020B0604020202020204" pitchFamily="34" charset="0"/>
                <a:cs typeface="Arial" panose="020B0604020202020204" pitchFamily="34" charset="0"/>
              </a:rPr>
              <a:t>to get their voice heard and bring about change. </a:t>
            </a:r>
          </a:p>
          <a:p>
            <a:r>
              <a:rPr lang="en-GB" sz="1100" dirty="0">
                <a:latin typeface="Arial" panose="020B0604020202020204" pitchFamily="34" charset="0"/>
                <a:cs typeface="Arial" panose="020B0604020202020204" pitchFamily="34" charset="0"/>
              </a:rPr>
              <a:t>It also encourages pupils to become </a:t>
            </a:r>
            <a:r>
              <a:rPr lang="en-GB" sz="1100" b="1" dirty="0">
                <a:latin typeface="Arial" panose="020B0604020202020204" pitchFamily="34" charset="0"/>
                <a:cs typeface="Arial" panose="020B0604020202020204" pitchFamily="34" charset="0"/>
              </a:rPr>
              <a:t>active citizens </a:t>
            </a:r>
            <a:r>
              <a:rPr lang="en-GB" sz="1100" dirty="0">
                <a:latin typeface="Arial" panose="020B0604020202020204" pitchFamily="34" charset="0"/>
                <a:cs typeface="Arial" panose="020B0604020202020204" pitchFamily="34" charset="0"/>
              </a:rPr>
              <a:t>who make a positive contribution to society, helping to fulfil the requirements of </a:t>
            </a:r>
            <a:r>
              <a:rPr lang="en-GB" sz="1100" b="1" dirty="0">
                <a:latin typeface="Arial" panose="020B0604020202020204" pitchFamily="34" charset="0"/>
                <a:cs typeface="Arial" panose="020B0604020202020204" pitchFamily="34" charset="0"/>
              </a:rPr>
              <a:t>Ofsted</a:t>
            </a:r>
            <a:r>
              <a:rPr lang="en-GB" sz="1100" dirty="0">
                <a:latin typeface="Arial" panose="020B0604020202020204" pitchFamily="34" charset="0"/>
                <a:cs typeface="Arial" panose="020B0604020202020204" pitchFamily="34" charset="0"/>
              </a:rPr>
              <a:t> and promote </a:t>
            </a:r>
            <a:r>
              <a:rPr lang="en-GB" sz="1100" b="1" dirty="0">
                <a:latin typeface="Arial" panose="020B0604020202020204" pitchFamily="34" charset="0"/>
                <a:cs typeface="Arial" panose="020B0604020202020204" pitchFamily="34" charset="0"/>
              </a:rPr>
              <a:t>British values</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This PowerPoint could form part of your audit and action plan for the </a:t>
            </a:r>
            <a:r>
              <a:rPr lang="en-GB" sz="1100" b="1" dirty="0">
                <a:latin typeface="Arial" panose="020B0604020202020204" pitchFamily="34" charset="0"/>
                <a:cs typeface="Arial" panose="020B0604020202020204" pitchFamily="34" charset="0"/>
              </a:rPr>
              <a:t>UNICEF Rights Respecting Schools Award</a:t>
            </a:r>
            <a:r>
              <a:rPr lang="en-GB" sz="1100" dirty="0">
                <a:latin typeface="Arial" panose="020B0604020202020204" pitchFamily="34" charset="0"/>
                <a:cs typeface="Arial" panose="020B0604020202020204" pitchFamily="34" charset="0"/>
              </a:rPr>
              <a:t>, or as part of your </a:t>
            </a:r>
            <a:r>
              <a:rPr lang="en-GB" sz="1100" b="1" dirty="0">
                <a:latin typeface="Arial" panose="020B0604020202020204" pitchFamily="34" charset="0"/>
                <a:cs typeface="Arial" panose="020B0604020202020204" pitchFamily="34" charset="0"/>
              </a:rPr>
              <a:t>Eco-Schools Award </a:t>
            </a:r>
            <a:r>
              <a:rPr lang="en-GB" sz="1100" dirty="0">
                <a:latin typeface="Arial" panose="020B0604020202020204" pitchFamily="34" charset="0"/>
                <a:cs typeface="Arial" panose="020B0604020202020204" pitchFamily="34" charset="0"/>
              </a:rPr>
              <a:t>action plan. </a:t>
            </a:r>
          </a:p>
          <a:p>
            <a:r>
              <a:rPr lang="en-GB" sz="1100" dirty="0">
                <a:latin typeface="Arial" panose="020B0604020202020204" pitchFamily="34" charset="0"/>
                <a:cs typeface="Arial" panose="020B0604020202020204" pitchFamily="34" charset="0"/>
              </a:rPr>
              <a:t>It includes </a:t>
            </a:r>
            <a:r>
              <a:rPr lang="en-GB" sz="1100" b="1" dirty="0">
                <a:latin typeface="Arial" panose="020B0604020202020204" pitchFamily="34" charset="0"/>
                <a:cs typeface="Arial" panose="020B0604020202020204" pitchFamily="34" charset="0"/>
              </a:rPr>
              <a:t>flexible resources </a:t>
            </a:r>
            <a:r>
              <a:rPr lang="en-GB" sz="1100" dirty="0">
                <a:latin typeface="Arial" panose="020B0604020202020204" pitchFamily="34" charset="0"/>
                <a:cs typeface="Arial" panose="020B0604020202020204" pitchFamily="34" charset="0"/>
              </a:rPr>
              <a:t>that can be used with small groups, a whole class, the entire school or the </a:t>
            </a:r>
            <a:r>
              <a:rPr lang="en-GB" sz="1100" b="1" dirty="0">
                <a:latin typeface="Arial" panose="020B0604020202020204" pitchFamily="34" charset="0"/>
                <a:cs typeface="Arial" panose="020B0604020202020204" pitchFamily="34" charset="0"/>
              </a:rPr>
              <a:t>School Council</a:t>
            </a:r>
            <a:r>
              <a:rPr lang="en-GB" sz="1100" dirty="0">
                <a:latin typeface="Arial" panose="020B0604020202020204" pitchFamily="34" charset="0"/>
                <a:cs typeface="Arial" panose="020B0604020202020204" pitchFamily="34" charset="0"/>
              </a:rPr>
              <a:t>.</a:t>
            </a:r>
          </a:p>
          <a:p>
            <a:r>
              <a:rPr lang="en-GB" sz="1100" dirty="0">
                <a:latin typeface="Arial" panose="020B0604020202020204" pitchFamily="34" charset="0"/>
                <a:cs typeface="Arial" panose="020B0604020202020204" pitchFamily="34" charset="0"/>
              </a:rPr>
              <a:t>Use this lesson to get people in your local area recycling more, helping to </a:t>
            </a:r>
            <a:r>
              <a:rPr lang="en-GB" sz="1100" b="1" dirty="0">
                <a:latin typeface="Arial" panose="020B0604020202020204" pitchFamily="34" charset="0"/>
                <a:cs typeface="Arial" panose="020B0604020202020204" pitchFamily="34" charset="0"/>
              </a:rPr>
              <a:t>conserve our planet’s precious resources.</a:t>
            </a:r>
          </a:p>
          <a:p>
            <a:r>
              <a:rPr lang="en-GB" sz="1100" dirty="0">
                <a:latin typeface="Arial" panose="020B0604020202020204" pitchFamily="34" charset="0"/>
                <a:cs typeface="Arial" panose="020B0604020202020204" pitchFamily="34" charset="0"/>
              </a:rPr>
              <a:t>By submitting the work your pupils produce in this lesson, you’ll be in with a chance to </a:t>
            </a:r>
            <a:r>
              <a:rPr lang="en-GB" sz="1100" b="1" dirty="0">
                <a:latin typeface="Arial" panose="020B0604020202020204" pitchFamily="34" charset="0"/>
                <a:cs typeface="Arial" panose="020B0604020202020204" pitchFamily="34" charset="0"/>
              </a:rPr>
              <a:t>win great prizes</a:t>
            </a:r>
            <a:r>
              <a:rPr lang="en-GB" sz="1100" dirty="0">
                <a:latin typeface="Arial" panose="020B0604020202020204" pitchFamily="34" charset="0"/>
                <a:cs typeface="Arial" panose="020B0604020202020204" pitchFamily="34" charset="0"/>
              </a:rPr>
              <a:t>.  </a:t>
            </a:r>
          </a:p>
          <a:p>
            <a:pPr marL="0" indent="0">
              <a:buNone/>
            </a:pPr>
            <a:r>
              <a:rPr lang="en-GB" sz="1500" b="1" dirty="0">
                <a:solidFill>
                  <a:srgbClr val="369236"/>
                </a:solidFill>
                <a:latin typeface="Arial" panose="020B0604020202020204" pitchFamily="34" charset="0"/>
                <a:cs typeface="Arial" panose="020B0604020202020204" pitchFamily="34" charset="0"/>
              </a:rPr>
              <a:t>Who produced this activity?</a:t>
            </a:r>
          </a:p>
          <a:p>
            <a:pPr marL="0" indent="0">
              <a:buNone/>
            </a:pPr>
            <a:r>
              <a:rPr lang="en-US" sz="1100" b="1" dirty="0">
                <a:latin typeface="Arial" panose="020B0604020202020204" pitchFamily="34" charset="0"/>
                <a:cs typeface="Arial" panose="020B0604020202020204" pitchFamily="34" charset="0"/>
              </a:rPr>
              <a:t>Recycle Now </a:t>
            </a:r>
            <a:r>
              <a:rPr lang="en-US" sz="1100" dirty="0">
                <a:latin typeface="Arial" panose="020B0604020202020204" pitchFamily="34" charset="0"/>
                <a:cs typeface="Arial" panose="020B0604020202020204" pitchFamily="34" charset="0"/>
              </a:rPr>
              <a:t>is an established brand that campaigns to encourage and motivate citizens to recycle more things, more often, from all around the home. We use our evidence, interventions and ground-breaking </a:t>
            </a:r>
            <a:r>
              <a:rPr lang="en-GB" sz="1100" dirty="0">
                <a:latin typeface="Arial" panose="020B0604020202020204" pitchFamily="34" charset="0"/>
                <a:cs typeface="Arial" panose="020B0604020202020204" pitchFamily="34" charset="0"/>
              </a:rPr>
              <a:t>behaviour</a:t>
            </a:r>
            <a:r>
              <a:rPr lang="en-US" sz="1100" dirty="0">
                <a:latin typeface="Arial" panose="020B0604020202020204" pitchFamily="34" charset="0"/>
                <a:cs typeface="Arial" panose="020B0604020202020204" pitchFamily="34" charset="0"/>
              </a:rPr>
              <a:t> change theory to motivate citizens to recycle.</a:t>
            </a:r>
          </a:p>
          <a:p>
            <a:pPr marL="0" indent="0">
              <a:buNone/>
            </a:pPr>
            <a:r>
              <a:rPr lang="en-US" sz="1100" dirty="0">
                <a:latin typeface="Arial" panose="020B0604020202020204" pitchFamily="34" charset="0"/>
                <a:cs typeface="Arial" panose="020B0604020202020204" pitchFamily="34" charset="0"/>
              </a:rPr>
              <a:t>For more information about Recycle Now visit: </a:t>
            </a:r>
            <a:r>
              <a:rPr lang="en-US" sz="1100" dirty="0">
                <a:latin typeface="Arial" panose="020B0604020202020204" pitchFamily="34" charset="0"/>
                <a:cs typeface="Arial" panose="020B0604020202020204" pitchFamily="34" charset="0"/>
                <a:hlinkClick r:id="rId4"/>
              </a:rPr>
              <a:t>www.recyclenow.com</a:t>
            </a:r>
            <a:endParaRPr lang="en-US" sz="1100" dirty="0">
              <a:latin typeface="Arial" panose="020B0604020202020204" pitchFamily="34" charset="0"/>
              <a:cs typeface="Arial" panose="020B0604020202020204" pitchFamily="34" charset="0"/>
            </a:endParaRPr>
          </a:p>
          <a:p>
            <a:pPr marL="0" indent="0">
              <a:buNone/>
            </a:pPr>
            <a:r>
              <a:rPr lang="en-US" sz="1100" dirty="0">
                <a:latin typeface="Arial" panose="020B0604020202020204" pitchFamily="34" charset="0"/>
                <a:cs typeface="Arial" panose="020B0604020202020204" pitchFamily="34" charset="0"/>
              </a:rPr>
              <a:t>You can also help to encourage recycling by adding the Recycling Locator to your website – email: </a:t>
            </a:r>
            <a:r>
              <a:rPr lang="en-US" sz="1100" dirty="0">
                <a:latin typeface="Arial" panose="020B0604020202020204" pitchFamily="34" charset="0"/>
                <a:cs typeface="Arial" panose="020B0604020202020204" pitchFamily="34" charset="0"/>
                <a:hlinkClick r:id="rId5"/>
              </a:rPr>
              <a:t>partnerenquiries@wrap.org.uk</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8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597D4-DA0D-7E44-8808-609B3AC49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705776C-3E28-44DE-AB0F-7B2D2AA0EB22}"/>
              </a:ext>
            </a:extLst>
          </p:cNvPr>
          <p:cNvSpPr>
            <a:spLocks noGrp="1"/>
          </p:cNvSpPr>
          <p:nvPr>
            <p:ph idx="1"/>
          </p:nvPr>
        </p:nvSpPr>
        <p:spPr>
          <a:xfrm>
            <a:off x="2164702" y="1867850"/>
            <a:ext cx="4030825" cy="4290354"/>
          </a:xfrm>
        </p:spPr>
        <p:txBody>
          <a:bodyPr numCol="1" spcCol="360000">
            <a:normAutofit/>
          </a:bodyPr>
          <a:lstStyle/>
          <a:p>
            <a:pPr marL="0" indent="0">
              <a:lnSpc>
                <a:spcPct val="120000"/>
              </a:lnSpc>
              <a:buNone/>
            </a:pPr>
            <a:r>
              <a:rPr lang="en-GB" sz="1500" b="1" dirty="0">
                <a:solidFill>
                  <a:srgbClr val="369236"/>
                </a:solidFill>
                <a:latin typeface="Arial" panose="020B0604020202020204" pitchFamily="34" charset="0"/>
                <a:cs typeface="Arial" panose="020B0604020202020204" pitchFamily="34" charset="0"/>
              </a:rPr>
              <a:t>English</a:t>
            </a:r>
            <a:br>
              <a:rPr lang="en-GB" sz="1500" b="1" dirty="0">
                <a:solidFill>
                  <a:srgbClr val="369236"/>
                </a:solidFill>
                <a:latin typeface="Arial" panose="020B0604020202020204" pitchFamily="34" charset="0"/>
                <a:cs typeface="Arial" panose="020B0604020202020204" pitchFamily="34" charset="0"/>
              </a:rPr>
            </a:br>
            <a:r>
              <a:rPr lang="en-GB" sz="1100" b="1" dirty="0">
                <a:latin typeface="Arial" panose="020B0604020202020204" pitchFamily="34" charset="0"/>
                <a:cs typeface="Arial" panose="020B0604020202020204" pitchFamily="34" charset="0"/>
              </a:rPr>
              <a:t>Years 1 to 6</a:t>
            </a:r>
            <a:br>
              <a:rPr lang="en-GB" sz="1300" b="1" dirty="0">
                <a:solidFill>
                  <a:srgbClr val="7DB928"/>
                </a:solidFill>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All pupils should be enabled to participate in and gain knowledge, skills and understanding associated with the artistic practice of drama. Pupils should be able to adopt, create and sustain a range of roles, responding appropriately to others in role. They should have opportunities to improvise, devise and script drama for one another and a range of audiences, as well as to rehearse, refine, share and respond thoughtfully to drama and theatre performances.</a:t>
            </a:r>
          </a:p>
          <a:p>
            <a:pPr marL="0" indent="0">
              <a:lnSpc>
                <a:spcPct val="120000"/>
              </a:lnSpc>
              <a:buNone/>
            </a:pPr>
            <a:r>
              <a:rPr lang="en-GB" sz="1100" b="1" i="1" dirty="0">
                <a:latin typeface="Arial" panose="020B0604020202020204" pitchFamily="34" charset="0"/>
                <a:cs typeface="Arial" panose="020B0604020202020204" pitchFamily="34" charset="0"/>
              </a:rPr>
              <a:t>Spoken language</a:t>
            </a:r>
          </a:p>
          <a:p>
            <a:pPr marL="0" indent="0">
              <a:lnSpc>
                <a:spcPct val="120000"/>
              </a:lnSpc>
              <a:buNone/>
            </a:pPr>
            <a:r>
              <a:rPr lang="en-GB" sz="1100" dirty="0">
                <a:latin typeface="Arial" panose="020B0604020202020204" pitchFamily="34" charset="0"/>
                <a:cs typeface="Arial" panose="020B0604020202020204" pitchFamily="34" charset="0"/>
              </a:rPr>
              <a:t>Pupils should be taught to…participate in discussions, presentations, performances, role play, improvisations and debates; gain, maintain and monitor the interest of the listener(s); select and use appropriate registers for effective communication. </a:t>
            </a:r>
          </a:p>
          <a:p>
            <a:pPr marL="0" indent="0">
              <a:lnSpc>
                <a:spcPct val="120000"/>
              </a:lnSpc>
              <a:buNone/>
            </a:pPr>
            <a:r>
              <a:rPr lang="en-GB" sz="1100" b="1" dirty="0">
                <a:latin typeface="Arial" panose="020B0604020202020204" pitchFamily="34" charset="0"/>
                <a:cs typeface="Arial" panose="020B0604020202020204" pitchFamily="34" charset="0"/>
              </a:rPr>
              <a:t>Links to Writing – composition </a:t>
            </a:r>
            <a:r>
              <a:rPr lang="en-GB" sz="1100" dirty="0">
                <a:latin typeface="Arial" panose="020B0604020202020204" pitchFamily="34" charset="0"/>
                <a:cs typeface="Arial" panose="020B0604020202020204" pitchFamily="34" charset="0"/>
              </a:rPr>
              <a:t>(and </a:t>
            </a:r>
            <a:r>
              <a:rPr lang="en-GB" sz="1100" b="1" dirty="0">
                <a:latin typeface="Arial" panose="020B0604020202020204" pitchFamily="34" charset="0"/>
                <a:cs typeface="Arial" panose="020B0604020202020204" pitchFamily="34" charset="0"/>
              </a:rPr>
              <a:t>Reading – comprehension</a:t>
            </a:r>
            <a:r>
              <a:rPr lang="en-GB" sz="1100" dirty="0">
                <a:latin typeface="Arial" panose="020B0604020202020204" pitchFamily="34" charset="0"/>
                <a:cs typeface="Arial" panose="020B0604020202020204" pitchFamily="34" charset="0"/>
              </a:rPr>
              <a:t>)</a:t>
            </a:r>
            <a:endParaRPr lang="en-GB" sz="1100" b="1" dirty="0">
              <a:latin typeface="Arial" panose="020B0604020202020204" pitchFamily="34" charset="0"/>
              <a:cs typeface="Arial" panose="020B0604020202020204" pitchFamily="34" charset="0"/>
            </a:endParaRPr>
          </a:p>
          <a:p>
            <a:endParaRPr lang="en-GB" sz="1050" dirty="0"/>
          </a:p>
          <a:p>
            <a:endParaRPr lang="en-GB" sz="1300" dirty="0"/>
          </a:p>
          <a:p>
            <a:pPr marL="0" indent="0">
              <a:buNone/>
            </a:pPr>
            <a:endParaRPr lang="en-GB" sz="1300" b="1" dirty="0"/>
          </a:p>
        </p:txBody>
      </p:sp>
      <p:sp>
        <p:nvSpPr>
          <p:cNvPr id="8" name="Rectangle 7">
            <a:extLst>
              <a:ext uri="{FF2B5EF4-FFF2-40B4-BE49-F238E27FC236}">
                <a16:creationId xmlns:a16="http://schemas.microsoft.com/office/drawing/2014/main" id="{B608A1E2-C851-DC45-91C1-EE36191E3A4B}"/>
              </a:ext>
            </a:extLst>
          </p:cNvPr>
          <p:cNvSpPr/>
          <p:nvPr/>
        </p:nvSpPr>
        <p:spPr>
          <a:xfrm>
            <a:off x="6304382" y="1946090"/>
            <a:ext cx="4220548" cy="3914726"/>
          </a:xfrm>
          <a:prstGeom prst="rect">
            <a:avLst/>
          </a:prstGeom>
        </p:spPr>
        <p:txBody>
          <a:bodyPr wrap="square">
            <a:spAutoFit/>
          </a:bodyPr>
          <a:lstStyle/>
          <a:p>
            <a:pPr>
              <a:lnSpc>
                <a:spcPct val="120000"/>
              </a:lnSpc>
            </a:pPr>
            <a:r>
              <a:rPr lang="en-GB" sz="1500" b="1" dirty="0">
                <a:solidFill>
                  <a:srgbClr val="369236"/>
                </a:solidFill>
                <a:latin typeface="Arial" panose="020B0604020202020204" pitchFamily="34" charset="0"/>
                <a:cs typeface="Arial" panose="020B0604020202020204" pitchFamily="34" charset="0"/>
              </a:rPr>
              <a:t>Art</a:t>
            </a:r>
          </a:p>
          <a:p>
            <a:pPr>
              <a:lnSpc>
                <a:spcPct val="120000"/>
              </a:lnSpc>
            </a:pPr>
            <a:r>
              <a:rPr lang="en-GB" sz="1100" b="1" dirty="0">
                <a:latin typeface="Arial" panose="020B0604020202020204" pitchFamily="34" charset="0"/>
                <a:cs typeface="Arial" panose="020B0604020202020204" pitchFamily="34" charset="0"/>
              </a:rPr>
              <a:t>Key Stage 1</a:t>
            </a:r>
          </a:p>
          <a:p>
            <a:pPr>
              <a:lnSpc>
                <a:spcPct val="120000"/>
              </a:lnSpc>
            </a:pPr>
            <a:r>
              <a:rPr lang="en-GB" sz="1100" dirty="0">
                <a:latin typeface="Arial" panose="020B0604020202020204" pitchFamily="34" charset="0"/>
                <a:cs typeface="Arial" panose="020B0604020202020204" pitchFamily="34" charset="0"/>
              </a:rPr>
              <a:t>Pupils should be taught:</a:t>
            </a:r>
          </a:p>
          <a:p>
            <a:pPr>
              <a:lnSpc>
                <a:spcPct val="120000"/>
              </a:lnSpc>
            </a:pPr>
            <a:r>
              <a:rPr lang="en-GB" sz="1100" dirty="0">
                <a:latin typeface="Arial" panose="020B0604020202020204" pitchFamily="34" charset="0"/>
                <a:cs typeface="Arial" panose="020B0604020202020204" pitchFamily="34" charset="0"/>
              </a:rPr>
              <a:t>to use a range of materials creatively to design and make products</a:t>
            </a:r>
          </a:p>
          <a:p>
            <a:pPr>
              <a:lnSpc>
                <a:spcPct val="120000"/>
              </a:lnSpc>
            </a:pPr>
            <a:r>
              <a:rPr lang="en-GB" sz="1100" dirty="0">
                <a:latin typeface="Arial" panose="020B0604020202020204" pitchFamily="34" charset="0"/>
                <a:cs typeface="Arial" panose="020B0604020202020204" pitchFamily="34" charset="0"/>
              </a:rPr>
              <a:t>to use drawing, painting and sculpture to develop and share their ideas, experiences and imagination</a:t>
            </a:r>
          </a:p>
          <a:p>
            <a:pP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1100" b="1" dirty="0">
                <a:latin typeface="Arial" panose="020B0604020202020204" pitchFamily="34" charset="0"/>
                <a:cs typeface="Arial" panose="020B0604020202020204" pitchFamily="34" charset="0"/>
              </a:rPr>
              <a:t>Key Stage 2</a:t>
            </a:r>
          </a:p>
          <a:p>
            <a:pPr>
              <a:lnSpc>
                <a:spcPct val="120000"/>
              </a:lnSpc>
            </a:pPr>
            <a:r>
              <a:rPr lang="en-GB" sz="1100" dirty="0">
                <a:latin typeface="Arial" panose="020B0604020202020204" pitchFamily="34" charset="0"/>
                <a:cs typeface="Arial" panose="020B0604020202020204" pitchFamily="34" charset="0"/>
              </a:rPr>
              <a:t>Pupils should be taught:</a:t>
            </a:r>
          </a:p>
          <a:p>
            <a:pPr>
              <a:lnSpc>
                <a:spcPct val="120000"/>
              </a:lnSpc>
            </a:pPr>
            <a:r>
              <a:rPr lang="en-GB" sz="1100" dirty="0">
                <a:latin typeface="Arial" panose="020B0604020202020204" pitchFamily="34" charset="0"/>
                <a:cs typeface="Arial" panose="020B0604020202020204" pitchFamily="34" charset="0"/>
              </a:rPr>
              <a:t>to improve their mastery of art and design techniques, including drawing, painting and sculpture with a range of materials [for example, pencil, charcoal, paint, clay]</a:t>
            </a:r>
          </a:p>
          <a:p>
            <a:pP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1100" b="1" dirty="0">
                <a:latin typeface="Arial" panose="020B0604020202020204" pitchFamily="34" charset="0"/>
                <a:cs typeface="Arial" panose="020B0604020202020204" pitchFamily="34" charset="0"/>
              </a:rPr>
              <a:t>Ofsted School inspection handbook</a:t>
            </a:r>
          </a:p>
          <a:p>
            <a:pPr>
              <a:lnSpc>
                <a:spcPct val="120000"/>
              </a:lnSpc>
            </a:pPr>
            <a:r>
              <a:rPr lang="en-GB" sz="1100" dirty="0">
                <a:latin typeface="Arial" panose="020B0604020202020204" pitchFamily="34" charset="0"/>
                <a:cs typeface="Arial" panose="020B0604020202020204" pitchFamily="34" charset="0"/>
              </a:rPr>
              <a:t>'Pupils' spiritual, moral, social and cultural development equips them to be thoughtful, caring and active citizens in school and in wider society.’</a:t>
            </a:r>
          </a:p>
        </p:txBody>
      </p:sp>
    </p:spTree>
    <p:extLst>
      <p:ext uri="{BB962C8B-B14F-4D97-AF65-F5344CB8AC3E}">
        <p14:creationId xmlns:p14="http://schemas.microsoft.com/office/powerpoint/2010/main" val="2259641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7A040-8130-2440-A9A3-13ECFB0F0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513D395-F6E5-4199-BB43-459EE81C7B49}"/>
              </a:ext>
            </a:extLst>
          </p:cNvPr>
          <p:cNvSpPr txBox="1"/>
          <p:nvPr/>
        </p:nvSpPr>
        <p:spPr>
          <a:xfrm>
            <a:off x="859660" y="1678556"/>
            <a:ext cx="5178312" cy="3339376"/>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PSHE Association Programme of Study, England</a:t>
            </a:r>
          </a:p>
          <a:p>
            <a:r>
              <a:rPr lang="en-GB" sz="1100" i="1" dirty="0">
                <a:latin typeface="Arial" panose="020B0604020202020204" pitchFamily="34" charset="0"/>
                <a:cs typeface="Arial" panose="020B0604020202020204" pitchFamily="34" charset="0"/>
              </a:rPr>
              <a:t>Core Theme 3: Living in the wider world</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KS1</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L5. what improves and harms their local, natural and built environments and develop strategies and skills needed to care for these (including conserving energy)</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KS2</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 to research, discuss and debate topical issues, problems and events that are of concern to them and offer their recommendations to appropriate people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L7. that they have different kinds of responsibilities, rights and duties at home, at school, in the community and towards the environment; to continue to develop the skills to exercise these responsibilities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L10. to recognise the role of voluntary, community and pressure groups, especially in relation to health and wellbeing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L15. that resources can be allocated in different ways and that these economic choices affect individuals, communities and the sustainability of the environment across the world</a:t>
            </a:r>
            <a:endParaRPr lang="en-US" dirty="0"/>
          </a:p>
        </p:txBody>
      </p:sp>
      <p:sp>
        <p:nvSpPr>
          <p:cNvPr id="8" name="TextBox 7">
            <a:extLst>
              <a:ext uri="{FF2B5EF4-FFF2-40B4-BE49-F238E27FC236}">
                <a16:creationId xmlns:a16="http://schemas.microsoft.com/office/drawing/2014/main" id="{05B48A5A-5749-462B-93B1-C3D381446EA3}"/>
              </a:ext>
            </a:extLst>
          </p:cNvPr>
          <p:cNvSpPr txBox="1"/>
          <p:nvPr/>
        </p:nvSpPr>
        <p:spPr>
          <a:xfrm>
            <a:off x="6096000" y="1678556"/>
            <a:ext cx="5338108" cy="4185761"/>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Science, Year 4</a:t>
            </a:r>
          </a:p>
          <a:p>
            <a:r>
              <a:rPr lang="en-GB" sz="1100" i="1" dirty="0">
                <a:latin typeface="Arial" panose="020B0604020202020204" pitchFamily="34" charset="0"/>
                <a:cs typeface="Arial" panose="020B0604020202020204" pitchFamily="34" charset="0"/>
              </a:rPr>
              <a:t>Living things and their habitats</a:t>
            </a:r>
            <a:endParaRPr lang="en-GB" sz="1300" b="1" dirty="0">
              <a:solidFill>
                <a:srgbClr val="369236"/>
              </a:solidFill>
              <a:latin typeface="Arial" panose="020B0604020202020204" pitchFamily="34" charset="0"/>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recognise that environments can change and that this can sometimes pose dangers to living things.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(Pupils should explore examples of human impact (both positive and negative) on environments, for example, the positive effects of nature reserves, ecologically planned parks, or garden ponds, and the negative effects of population and development, litter or deforestation)</a:t>
            </a:r>
            <a:endParaRPr lang="en-GB" sz="1100" i="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Ofsted School inspection handbook</a:t>
            </a:r>
          </a:p>
          <a:p>
            <a:r>
              <a:rPr lang="en-GB" sz="1100" dirty="0">
                <a:latin typeface="Arial" panose="020B0604020202020204" pitchFamily="34" charset="0"/>
                <a:cs typeface="Arial" panose="020B0604020202020204" pitchFamily="34" charset="0"/>
              </a:rPr>
              <a:t>'Pupils' spiritual, moral, social and cultural development (SMSC) equips them to be thoughtful, caring and active citizens in school and in wider society.’</a:t>
            </a: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Promoting fundamental British values as part of SMSC in schools</a:t>
            </a:r>
          </a:p>
          <a:p>
            <a:r>
              <a:rPr lang="en-GB" sz="1100" dirty="0">
                <a:latin typeface="Arial" panose="020B0604020202020204" pitchFamily="34" charset="0"/>
                <a:cs typeface="Arial" panose="020B0604020202020204" pitchFamily="34" charset="0"/>
              </a:rPr>
              <a:t>'Through their provision of SMSC, schools should… encourage students to accept responsibility for their behaviour, show initiative, and to understand how they can contribute positively to the lives of those living and working in the locality of the school and to society more widely.’</a:t>
            </a:r>
          </a:p>
          <a:p>
            <a:endParaRPr lang="en-GB" sz="1100" b="1" dirty="0">
              <a:latin typeface="Arial" panose="020B0604020202020204" pitchFamily="34" charset="0"/>
              <a:cs typeface="Arial" panose="020B0604020202020204" pitchFamily="34" charset="0"/>
            </a:endParaRPr>
          </a:p>
          <a:p>
            <a:r>
              <a:rPr lang="en-GB" sz="1100" b="1" dirty="0" err="1">
                <a:solidFill>
                  <a:srgbClr val="369236"/>
                </a:solidFill>
                <a:latin typeface="Arial" panose="020B0604020202020204" pitchFamily="34" charset="0"/>
                <a:cs typeface="Arial" panose="020B0604020202020204" pitchFamily="34" charset="0"/>
              </a:rPr>
              <a:t>Unicef</a:t>
            </a:r>
            <a:r>
              <a:rPr lang="en-GB" sz="1100" b="1" dirty="0">
                <a:solidFill>
                  <a:srgbClr val="369236"/>
                </a:solidFill>
                <a:latin typeface="Arial" panose="020B0604020202020204" pitchFamily="34" charset="0"/>
                <a:cs typeface="Arial" panose="020B0604020202020204" pitchFamily="34" charset="0"/>
              </a:rPr>
              <a:t> Level 1 Rights Respecting Schools Award</a:t>
            </a:r>
          </a:p>
          <a:p>
            <a:r>
              <a:rPr lang="en-GB" sz="1100" dirty="0">
                <a:latin typeface="Arial" panose="020B0604020202020204" pitchFamily="34" charset="0"/>
                <a:cs typeface="Arial" panose="020B0604020202020204" pitchFamily="34" charset="0"/>
              </a:rPr>
              <a:t>'Children and young people are beginning to see themselves as rights respecting global citizens and advocates for fairness and children’s rights locally and globally.’</a:t>
            </a:r>
          </a:p>
        </p:txBody>
      </p:sp>
    </p:spTree>
    <p:extLst>
      <p:ext uri="{BB962C8B-B14F-4D97-AF65-F5344CB8AC3E}">
        <p14:creationId xmlns:p14="http://schemas.microsoft.com/office/powerpoint/2010/main" val="111185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3FA0D85C-F316-9C47-883E-3AD973DD6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158" t="1654" r="6194" b="-1654"/>
          <a:stretch/>
        </p:blipFill>
        <p:spPr>
          <a:xfrm>
            <a:off x="439505" y="1989113"/>
            <a:ext cx="2533278" cy="1918423"/>
          </a:xfrm>
          <a:prstGeom prst="cloud">
            <a:avLst/>
          </a:prstGeom>
        </p:spPr>
      </p:pic>
      <p:pic>
        <p:nvPicPr>
          <p:cNvPr id="26" name="Picture 25">
            <a:extLst>
              <a:ext uri="{FF2B5EF4-FFF2-40B4-BE49-F238E27FC236}">
                <a16:creationId xmlns:a16="http://schemas.microsoft.com/office/drawing/2014/main" id="{65555CAB-5BBF-7342-B10C-2C6915EA15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93" t="17094" r="15895" b="-310"/>
          <a:stretch/>
        </p:blipFill>
        <p:spPr>
          <a:xfrm>
            <a:off x="5969770" y="1947460"/>
            <a:ext cx="2794934" cy="1945517"/>
          </a:xfrm>
          <a:prstGeom prst="cloud">
            <a:avLst/>
          </a:prstGeom>
        </p:spPr>
      </p:pic>
      <p:pic>
        <p:nvPicPr>
          <p:cNvPr id="27" name="Picture 26">
            <a:extLst>
              <a:ext uri="{FF2B5EF4-FFF2-40B4-BE49-F238E27FC236}">
                <a16:creationId xmlns:a16="http://schemas.microsoft.com/office/drawing/2014/main" id="{BD3E4745-8B5D-7A4C-BAC0-E6ED3F4DB5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731" t="-18" r="10889" b="5605"/>
          <a:stretch/>
        </p:blipFill>
        <p:spPr>
          <a:xfrm>
            <a:off x="6235845" y="3967103"/>
            <a:ext cx="2612778" cy="1948211"/>
          </a:xfrm>
          <a:prstGeom prst="cloud">
            <a:avLst/>
          </a:prstGeom>
        </p:spPr>
      </p:pic>
      <p:pic>
        <p:nvPicPr>
          <p:cNvPr id="28" name="Picture 27">
            <a:extLst>
              <a:ext uri="{FF2B5EF4-FFF2-40B4-BE49-F238E27FC236}">
                <a16:creationId xmlns:a16="http://schemas.microsoft.com/office/drawing/2014/main" id="{BE5F422C-F430-5E41-B802-35EEF53191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960" t="16727" r="17729" b="5376"/>
          <a:stretch/>
        </p:blipFill>
        <p:spPr>
          <a:xfrm>
            <a:off x="3198402" y="3892977"/>
            <a:ext cx="2798108" cy="2096464"/>
          </a:xfrm>
          <a:prstGeom prst="cloud">
            <a:avLst/>
          </a:prstGeom>
        </p:spPr>
      </p:pic>
      <p:pic>
        <p:nvPicPr>
          <p:cNvPr id="29" name="Picture 28">
            <a:extLst>
              <a:ext uri="{FF2B5EF4-FFF2-40B4-BE49-F238E27FC236}">
                <a16:creationId xmlns:a16="http://schemas.microsoft.com/office/drawing/2014/main" id="{BD719A71-47A9-CB41-8514-C4BCBD870E7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965" t="24057" r="16454" b="5922"/>
          <a:stretch/>
        </p:blipFill>
        <p:spPr>
          <a:xfrm>
            <a:off x="439505" y="4128299"/>
            <a:ext cx="2533277" cy="1848085"/>
          </a:xfrm>
          <a:prstGeom prst="cloud">
            <a:avLst/>
          </a:prstGeom>
        </p:spPr>
      </p:pic>
      <p:pic>
        <p:nvPicPr>
          <p:cNvPr id="30" name="Picture 29">
            <a:extLst>
              <a:ext uri="{FF2B5EF4-FFF2-40B4-BE49-F238E27FC236}">
                <a16:creationId xmlns:a16="http://schemas.microsoft.com/office/drawing/2014/main" id="{7B4EA771-E959-9F44-96E5-F2E2066503D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2412" t="6308" r="2828" b="7210"/>
          <a:stretch/>
        </p:blipFill>
        <p:spPr>
          <a:xfrm>
            <a:off x="9087958" y="3967103"/>
            <a:ext cx="2524350" cy="1948211"/>
          </a:xfrm>
          <a:prstGeom prst="cloud">
            <a:avLst/>
          </a:prstGeom>
        </p:spPr>
      </p:pic>
      <p:pic>
        <p:nvPicPr>
          <p:cNvPr id="31" name="Picture 30">
            <a:extLst>
              <a:ext uri="{FF2B5EF4-FFF2-40B4-BE49-F238E27FC236}">
                <a16:creationId xmlns:a16="http://schemas.microsoft.com/office/drawing/2014/main" id="{0A198AAB-0FB6-154A-B5AD-85ACD3B87F1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746" t="-27" r="3395" b="8548"/>
          <a:stretch/>
        </p:blipFill>
        <p:spPr>
          <a:xfrm>
            <a:off x="8942553" y="2039624"/>
            <a:ext cx="2794934" cy="1817400"/>
          </a:xfrm>
          <a:prstGeom prst="cloud">
            <a:avLst/>
          </a:prstGeom>
        </p:spPr>
      </p:pic>
      <p:pic>
        <p:nvPicPr>
          <p:cNvPr id="3" name="Picture 2">
            <a:extLst>
              <a:ext uri="{FF2B5EF4-FFF2-40B4-BE49-F238E27FC236}">
                <a16:creationId xmlns:a16="http://schemas.microsoft.com/office/drawing/2014/main" id="{58CF64A6-C991-2F47-B943-A63A8DB921B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044" t="5042" r="7216" b="174"/>
          <a:stretch/>
        </p:blipFill>
        <p:spPr>
          <a:xfrm>
            <a:off x="3162262" y="2104021"/>
            <a:ext cx="2635136" cy="1803515"/>
          </a:xfrm>
          <a:prstGeom prst="cloud">
            <a:avLst/>
          </a:prstGeom>
        </p:spPr>
      </p:pic>
    </p:spTree>
    <p:extLst>
      <p:ext uri="{BB962C8B-B14F-4D97-AF65-F5344CB8AC3E}">
        <p14:creationId xmlns:p14="http://schemas.microsoft.com/office/powerpoint/2010/main" val="2850165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DAD79-F10B-BC4A-BEAC-3DB8F329C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6BF7F30-019D-4B2F-956B-6112C9C58E74}"/>
              </a:ext>
            </a:extLst>
          </p:cNvPr>
          <p:cNvSpPr>
            <a:spLocks noGrp="1"/>
          </p:cNvSpPr>
          <p:nvPr>
            <p:ph idx="1"/>
          </p:nvPr>
        </p:nvSpPr>
        <p:spPr>
          <a:xfrm>
            <a:off x="845400" y="1993194"/>
            <a:ext cx="7736633" cy="4351338"/>
          </a:xfrm>
        </p:spPr>
        <p:txBody>
          <a:bodyPr>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Your mission: </a:t>
            </a:r>
            <a:r>
              <a:rPr lang="en-GB" sz="1800" dirty="0">
                <a:latin typeface="Arial" panose="020B0604020202020204" pitchFamily="34" charset="0"/>
                <a:cs typeface="Arial" panose="020B0604020202020204" pitchFamily="34" charset="0"/>
              </a:rPr>
              <a:t>Create a memorable animal character out of recyclable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materials and feature them in a film or play to help others to recycle more,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and recycle better</a:t>
            </a:r>
          </a:p>
          <a:p>
            <a:r>
              <a:rPr lang="en-GB" sz="1600" b="1" dirty="0">
                <a:solidFill>
                  <a:srgbClr val="369236"/>
                </a:solidFill>
                <a:latin typeface="Arial" panose="020B0604020202020204" pitchFamily="34" charset="0"/>
                <a:cs typeface="Arial" panose="020B0604020202020204" pitchFamily="34" charset="0"/>
              </a:rPr>
              <a:t>Task 1: </a:t>
            </a:r>
            <a:r>
              <a:rPr lang="en-GB" sz="1600" dirty="0">
                <a:latin typeface="Arial" panose="020B0604020202020204" pitchFamily="34" charset="0"/>
                <a:cs typeface="Arial" panose="020B0604020202020204" pitchFamily="34" charset="0"/>
              </a:rPr>
              <a:t>Create your character – use recyclable materials to design and make your own animal recycling superstar</a:t>
            </a:r>
          </a:p>
          <a:p>
            <a:r>
              <a:rPr lang="en-GB" sz="1600" b="1" dirty="0">
                <a:solidFill>
                  <a:srgbClr val="369236"/>
                </a:solidFill>
                <a:latin typeface="Arial" panose="020B0604020202020204" pitchFamily="34" charset="0"/>
                <a:cs typeface="Arial" panose="020B0604020202020204" pitchFamily="34" charset="0"/>
              </a:rPr>
              <a:t>Task 2: </a:t>
            </a:r>
            <a:r>
              <a:rPr lang="en-GB" sz="1600" dirty="0">
                <a:latin typeface="Arial" panose="020B0604020202020204" pitchFamily="34" charset="0"/>
                <a:cs typeface="Arial" panose="020B0604020202020204" pitchFamily="34" charset="0"/>
              </a:rPr>
              <a:t>Create your script – personalise our script, or get creative and write your own</a:t>
            </a:r>
          </a:p>
          <a:p>
            <a:r>
              <a:rPr lang="en-GB" sz="1600" b="1" dirty="0">
                <a:solidFill>
                  <a:srgbClr val="369236"/>
                </a:solidFill>
                <a:latin typeface="Arial" panose="020B0604020202020204" pitchFamily="34" charset="0"/>
                <a:cs typeface="Arial" panose="020B0604020202020204" pitchFamily="34" charset="0"/>
              </a:rPr>
              <a:t>Task 3: </a:t>
            </a:r>
            <a:r>
              <a:rPr lang="en-GB" sz="1600" dirty="0">
                <a:latin typeface="Arial" panose="020B0604020202020204" pitchFamily="34" charset="0"/>
                <a:cs typeface="Arial" panose="020B0604020202020204" pitchFamily="34" charset="0"/>
              </a:rPr>
              <a:t>Shoot your film – lights, camera, action pack! Put yourself in the director’s chair and make your story come to life</a:t>
            </a:r>
          </a:p>
          <a:p>
            <a:r>
              <a:rPr lang="en-GB" sz="1600" b="1" dirty="0">
                <a:solidFill>
                  <a:srgbClr val="369236"/>
                </a:solidFill>
                <a:latin typeface="Arial" panose="020B0604020202020204" pitchFamily="34" charset="0"/>
                <a:cs typeface="Arial" panose="020B0604020202020204" pitchFamily="34" charset="0"/>
              </a:rPr>
              <a:t>Task 4: </a:t>
            </a:r>
            <a:r>
              <a:rPr lang="en-GB" sz="1600" dirty="0">
                <a:latin typeface="Arial" panose="020B0604020202020204" pitchFamily="34" charset="0"/>
                <a:cs typeface="Arial" panose="020B0604020202020204" pitchFamily="34" charset="0"/>
              </a:rPr>
              <a:t>Tell the world – join Action Pack members up and down the country by sharing your work with your school, your family, your wider community – and with Recycle Now, for a chance to win a prize!</a:t>
            </a:r>
          </a:p>
          <a:p>
            <a:endParaRPr lang="en-GB" sz="20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562207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8988</TotalTime>
  <Words>5189</Words>
  <Application>Microsoft Office PowerPoint</Application>
  <PresentationFormat>Widescreen</PresentationFormat>
  <Paragraphs>488</Paragraphs>
  <Slides>28</Slides>
  <Notes>21</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WRAP Pack!</dc:title>
  <dc:creator>Jemma Best</dc:creator>
  <cp:lastModifiedBy>Max Hunt</cp:lastModifiedBy>
  <cp:revision>286</cp:revision>
  <dcterms:created xsi:type="dcterms:W3CDTF">2019-03-14T12:27:42Z</dcterms:created>
  <dcterms:modified xsi:type="dcterms:W3CDTF">2020-01-16T10:48:37Z</dcterms:modified>
</cp:coreProperties>
</file>